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0" r:id="rId10"/>
    <p:sldId id="266" r:id="rId11"/>
    <p:sldId id="268" r:id="rId12"/>
    <p:sldId id="267" r:id="rId13"/>
    <p:sldId id="269" r:id="rId14"/>
    <p:sldId id="271" r:id="rId15"/>
    <p:sldId id="272" r:id="rId16"/>
    <p:sldId id="270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4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custGeom>
            <a:avLst/>
            <a:gdLst/>
            <a:ahLst/>
            <a:cxnLst/>
            <a:rect l="l" t="t" r="r" b="b"/>
            <a:pathLst>
              <a:path w="9144000" h="228600">
                <a:moveTo>
                  <a:pt x="0" y="228600"/>
                </a:moveTo>
                <a:lnTo>
                  <a:pt x="9144000" y="228600"/>
                </a:lnTo>
                <a:lnTo>
                  <a:pt x="9144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629400"/>
            <a:ext cx="9144000" cy="228600"/>
          </a:xfrm>
          <a:custGeom>
            <a:avLst/>
            <a:gdLst/>
            <a:ahLst/>
            <a:cxnLst/>
            <a:rect l="l" t="t" r="r" b="b"/>
            <a:pathLst>
              <a:path w="9144000" h="228600">
                <a:moveTo>
                  <a:pt x="0" y="228599"/>
                </a:moveTo>
                <a:lnTo>
                  <a:pt x="9144000" y="228599"/>
                </a:lnTo>
                <a:lnTo>
                  <a:pt x="9144000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28600"/>
            <a:ext cx="91440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228600"/>
            <a:ext cx="9144000" cy="6400800"/>
          </a:xfrm>
          <a:custGeom>
            <a:avLst/>
            <a:gdLst/>
            <a:ahLst/>
            <a:cxnLst/>
            <a:rect l="l" t="t" r="r" b="b"/>
            <a:pathLst>
              <a:path w="9144000" h="6400800">
                <a:moveTo>
                  <a:pt x="0" y="6400800"/>
                </a:moveTo>
                <a:lnTo>
                  <a:pt x="9144000" y="6400800"/>
                </a:lnTo>
                <a:lnTo>
                  <a:pt x="9144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536D9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371600"/>
            <a:ext cx="9144000" cy="5058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47472" y="257556"/>
            <a:ext cx="3072383" cy="1271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4540" y="524002"/>
            <a:ext cx="7614919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custGeom>
            <a:avLst/>
            <a:gdLst/>
            <a:ahLst/>
            <a:cxnLst/>
            <a:rect l="l" t="t" r="r" b="b"/>
            <a:pathLst>
              <a:path w="9144000" h="228600">
                <a:moveTo>
                  <a:pt x="0" y="228600"/>
                </a:moveTo>
                <a:lnTo>
                  <a:pt x="9144000" y="228600"/>
                </a:lnTo>
                <a:lnTo>
                  <a:pt x="9144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629400"/>
            <a:ext cx="9144000" cy="228600"/>
          </a:xfrm>
          <a:custGeom>
            <a:avLst/>
            <a:gdLst/>
            <a:ahLst/>
            <a:cxnLst/>
            <a:rect l="l" t="t" r="r" b="b"/>
            <a:pathLst>
              <a:path w="9144000" h="228600">
                <a:moveTo>
                  <a:pt x="0" y="228599"/>
                </a:moveTo>
                <a:lnTo>
                  <a:pt x="9144000" y="228599"/>
                </a:lnTo>
                <a:lnTo>
                  <a:pt x="9144000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28600"/>
            <a:ext cx="91440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228600"/>
            <a:ext cx="9144000" cy="6400800"/>
          </a:xfrm>
          <a:custGeom>
            <a:avLst/>
            <a:gdLst/>
            <a:ahLst/>
            <a:cxnLst/>
            <a:rect l="l" t="t" r="r" b="b"/>
            <a:pathLst>
              <a:path w="9144000" h="6400800">
                <a:moveTo>
                  <a:pt x="0" y="6400800"/>
                </a:moveTo>
                <a:lnTo>
                  <a:pt x="9144000" y="6400800"/>
                </a:lnTo>
                <a:lnTo>
                  <a:pt x="9144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536D9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371600"/>
            <a:ext cx="9144000" cy="5058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7347" y="105155"/>
            <a:ext cx="3288791" cy="1271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6220" y="83819"/>
            <a:ext cx="377952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77240" y="83819"/>
            <a:ext cx="377952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316736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856232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397251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936748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476244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4017264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556759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096255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637276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6176771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716268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257288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796783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336280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877300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9416795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956292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0497311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1036807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1576304" y="83819"/>
            <a:ext cx="377951" cy="25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236220" y="6534910"/>
            <a:ext cx="377952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777240" y="6534910"/>
            <a:ext cx="377952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316736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856232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397251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2936748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476244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4017264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4556759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5096255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5637276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6176771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6716268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7257288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7796783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8336280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8877300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9416795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9956292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10497311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11036807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11576304" y="6534910"/>
            <a:ext cx="377951" cy="25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2145" y="4834508"/>
            <a:ext cx="3759708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5180" y="1547825"/>
            <a:ext cx="8333638" cy="4465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cae-ace.ca/fr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cae-ace.ca/fr/program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e-ace.ca/fr/copy-of-become-memb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09E902-798F-5521-15D9-DECEDB837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7772400" cy="38862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2400" y="457200"/>
            <a:ext cx="12039600" cy="22602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0" spc="-15" dirty="0">
                <a:latin typeface="Cambria"/>
                <a:cs typeface="Cambria"/>
              </a:rPr>
              <a:t>Cameroon</a:t>
            </a:r>
            <a:br>
              <a:rPr lang="en-CA" sz="8000" spc="-15" dirty="0">
                <a:latin typeface="Cambria"/>
                <a:cs typeface="Cambria"/>
              </a:rPr>
            </a:br>
            <a:r>
              <a:rPr lang="en-CA" sz="6600" spc="-15" dirty="0">
                <a:latin typeface="Cambria"/>
                <a:cs typeface="Cambria"/>
              </a:rPr>
              <a:t>Le </a:t>
            </a:r>
            <a:r>
              <a:rPr lang="en-CA" sz="6600" spc="-15" dirty="0" err="1">
                <a:latin typeface="Cambria"/>
                <a:cs typeface="Cambria"/>
              </a:rPr>
              <a:t>Mboa</a:t>
            </a:r>
            <a:r>
              <a:rPr lang="en-CA" sz="6600" spc="-15" dirty="0">
                <a:latin typeface="Cambria"/>
                <a:cs typeface="Cambria"/>
              </a:rPr>
              <a:t> – Le 237 – Le Continent</a:t>
            </a:r>
            <a:endParaRPr sz="6600" dirty="0">
              <a:latin typeface="Cambria"/>
              <a:cs typeface="Cambri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8571ED-65BA-A823-6168-E76206C9F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7620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61544" y="220979"/>
            <a:ext cx="1789176" cy="1139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515600" y="2514600"/>
            <a:ext cx="1676400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CA" sz="3200" spc="-30" dirty="0" err="1">
                <a:latin typeface="Cambria"/>
                <a:cs typeface="Cambria"/>
              </a:rPr>
              <a:t>Quelques</a:t>
            </a:r>
            <a:r>
              <a:rPr lang="en-CA" sz="3200" spc="-30" dirty="0">
                <a:latin typeface="Cambria"/>
                <a:cs typeface="Cambria"/>
              </a:rPr>
              <a:t> </a:t>
            </a:r>
            <a:r>
              <a:rPr lang="en-CA" sz="3200" spc="-30" dirty="0" err="1">
                <a:latin typeface="Cambria"/>
                <a:cs typeface="Cambria"/>
              </a:rPr>
              <a:t>mets</a:t>
            </a:r>
            <a:r>
              <a:rPr lang="en-CA" sz="3200" spc="-30" dirty="0">
                <a:latin typeface="Cambria"/>
                <a:cs typeface="Cambria"/>
              </a:rPr>
              <a:t> de chez Nous</a:t>
            </a:r>
            <a:endParaRPr sz="3200" dirty="0">
              <a:latin typeface="Cambria"/>
              <a:cs typeface="Cambri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21300D-7ED2-E832-9C2D-BC36A3E5F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0" y="1"/>
            <a:ext cx="1045554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4246" y="614248"/>
            <a:ext cx="28524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5" dirty="0">
                <a:latin typeface="Gabriola"/>
                <a:cs typeface="Gabriola"/>
              </a:rPr>
              <a:t>Quelques </a:t>
            </a:r>
            <a:r>
              <a:rPr sz="4400" b="1" spc="10" dirty="0">
                <a:latin typeface="Gabriola"/>
                <a:cs typeface="Gabriola"/>
              </a:rPr>
              <a:t>lieux</a:t>
            </a:r>
            <a:r>
              <a:rPr sz="4400" b="1" spc="-225" dirty="0">
                <a:latin typeface="Gabriola"/>
                <a:cs typeface="Gabriola"/>
              </a:rPr>
              <a:t> </a:t>
            </a:r>
            <a:r>
              <a:rPr sz="4400" b="1" spc="40" dirty="0">
                <a:latin typeface="Gabriola"/>
                <a:cs typeface="Gabriola"/>
              </a:rPr>
              <a:t>…</a:t>
            </a:r>
            <a:endParaRPr sz="4400">
              <a:latin typeface="Gabriola"/>
              <a:cs typeface="Gabriol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38015" y="5650991"/>
            <a:ext cx="4315968" cy="1207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3255" y="2447544"/>
            <a:ext cx="4285615" cy="3214370"/>
          </a:xfrm>
          <a:custGeom>
            <a:avLst/>
            <a:gdLst/>
            <a:ahLst/>
            <a:cxnLst/>
            <a:rect l="l" t="t" r="r" b="b"/>
            <a:pathLst>
              <a:path w="4285615" h="3214370">
                <a:moveTo>
                  <a:pt x="4009263" y="0"/>
                </a:moveTo>
                <a:lnTo>
                  <a:pt x="276225" y="0"/>
                </a:lnTo>
                <a:lnTo>
                  <a:pt x="226580" y="4451"/>
                </a:lnTo>
                <a:lnTo>
                  <a:pt x="179852" y="17284"/>
                </a:lnTo>
                <a:lnTo>
                  <a:pt x="136821" y="37718"/>
                </a:lnTo>
                <a:lnTo>
                  <a:pt x="98268" y="64973"/>
                </a:lnTo>
                <a:lnTo>
                  <a:pt x="64973" y="98268"/>
                </a:lnTo>
                <a:lnTo>
                  <a:pt x="37718" y="136821"/>
                </a:lnTo>
                <a:lnTo>
                  <a:pt x="17284" y="179852"/>
                </a:lnTo>
                <a:lnTo>
                  <a:pt x="4451" y="226580"/>
                </a:lnTo>
                <a:lnTo>
                  <a:pt x="0" y="276225"/>
                </a:lnTo>
                <a:lnTo>
                  <a:pt x="0" y="2937891"/>
                </a:lnTo>
                <a:lnTo>
                  <a:pt x="4451" y="2987535"/>
                </a:lnTo>
                <a:lnTo>
                  <a:pt x="17284" y="3034263"/>
                </a:lnTo>
                <a:lnTo>
                  <a:pt x="37719" y="3077294"/>
                </a:lnTo>
                <a:lnTo>
                  <a:pt x="64973" y="3115847"/>
                </a:lnTo>
                <a:lnTo>
                  <a:pt x="98268" y="3149142"/>
                </a:lnTo>
                <a:lnTo>
                  <a:pt x="136821" y="3176397"/>
                </a:lnTo>
                <a:lnTo>
                  <a:pt x="179852" y="3196831"/>
                </a:lnTo>
                <a:lnTo>
                  <a:pt x="226580" y="3209664"/>
                </a:lnTo>
                <a:lnTo>
                  <a:pt x="276225" y="3214116"/>
                </a:lnTo>
                <a:lnTo>
                  <a:pt x="4009263" y="3214116"/>
                </a:lnTo>
                <a:lnTo>
                  <a:pt x="4058907" y="3209664"/>
                </a:lnTo>
                <a:lnTo>
                  <a:pt x="4105635" y="3196831"/>
                </a:lnTo>
                <a:lnTo>
                  <a:pt x="4148666" y="3176397"/>
                </a:lnTo>
                <a:lnTo>
                  <a:pt x="4187219" y="3149142"/>
                </a:lnTo>
                <a:lnTo>
                  <a:pt x="4220514" y="3115847"/>
                </a:lnTo>
                <a:lnTo>
                  <a:pt x="4247769" y="3077294"/>
                </a:lnTo>
                <a:lnTo>
                  <a:pt x="4268203" y="3034263"/>
                </a:lnTo>
                <a:lnTo>
                  <a:pt x="4281036" y="2987535"/>
                </a:lnTo>
                <a:lnTo>
                  <a:pt x="4285488" y="2937891"/>
                </a:lnTo>
                <a:lnTo>
                  <a:pt x="4285488" y="276225"/>
                </a:lnTo>
                <a:lnTo>
                  <a:pt x="4281036" y="226580"/>
                </a:lnTo>
                <a:lnTo>
                  <a:pt x="4268203" y="179852"/>
                </a:lnTo>
                <a:lnTo>
                  <a:pt x="4247769" y="136821"/>
                </a:lnTo>
                <a:lnTo>
                  <a:pt x="4220514" y="98268"/>
                </a:lnTo>
                <a:lnTo>
                  <a:pt x="4187219" y="64973"/>
                </a:lnTo>
                <a:lnTo>
                  <a:pt x="4148666" y="37718"/>
                </a:lnTo>
                <a:lnTo>
                  <a:pt x="4105635" y="17284"/>
                </a:lnTo>
                <a:lnTo>
                  <a:pt x="4058907" y="4451"/>
                </a:lnTo>
                <a:lnTo>
                  <a:pt x="400926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3255" y="2447544"/>
            <a:ext cx="4285488" cy="3214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9955" y="4818886"/>
            <a:ext cx="3329940" cy="2039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5195" y="1804416"/>
            <a:ext cx="3299460" cy="3025140"/>
          </a:xfrm>
          <a:custGeom>
            <a:avLst/>
            <a:gdLst/>
            <a:ahLst/>
            <a:cxnLst/>
            <a:rect l="l" t="t" r="r" b="b"/>
            <a:pathLst>
              <a:path w="3299460" h="3025140">
                <a:moveTo>
                  <a:pt x="3039491" y="0"/>
                </a:moveTo>
                <a:lnTo>
                  <a:pt x="259981" y="0"/>
                </a:lnTo>
                <a:lnTo>
                  <a:pt x="213249" y="4190"/>
                </a:lnTo>
                <a:lnTo>
                  <a:pt x="169264" y="16272"/>
                </a:lnTo>
                <a:lnTo>
                  <a:pt x="128762" y="35508"/>
                </a:lnTo>
                <a:lnTo>
                  <a:pt x="92477" y="61163"/>
                </a:lnTo>
                <a:lnTo>
                  <a:pt x="61143" y="92501"/>
                </a:lnTo>
                <a:lnTo>
                  <a:pt x="35494" y="128787"/>
                </a:lnTo>
                <a:lnTo>
                  <a:pt x="16264" y="169284"/>
                </a:lnTo>
                <a:lnTo>
                  <a:pt x="4188" y="213256"/>
                </a:lnTo>
                <a:lnTo>
                  <a:pt x="0" y="259969"/>
                </a:lnTo>
                <a:lnTo>
                  <a:pt x="0" y="2765171"/>
                </a:lnTo>
                <a:lnTo>
                  <a:pt x="4188" y="2811883"/>
                </a:lnTo>
                <a:lnTo>
                  <a:pt x="16264" y="2855855"/>
                </a:lnTo>
                <a:lnTo>
                  <a:pt x="35494" y="2896352"/>
                </a:lnTo>
                <a:lnTo>
                  <a:pt x="61143" y="2932638"/>
                </a:lnTo>
                <a:lnTo>
                  <a:pt x="92477" y="2963976"/>
                </a:lnTo>
                <a:lnTo>
                  <a:pt x="128762" y="2989631"/>
                </a:lnTo>
                <a:lnTo>
                  <a:pt x="169264" y="3008867"/>
                </a:lnTo>
                <a:lnTo>
                  <a:pt x="213249" y="3020949"/>
                </a:lnTo>
                <a:lnTo>
                  <a:pt x="259981" y="3025140"/>
                </a:lnTo>
                <a:lnTo>
                  <a:pt x="3039491" y="3025140"/>
                </a:lnTo>
                <a:lnTo>
                  <a:pt x="3086203" y="3020949"/>
                </a:lnTo>
                <a:lnTo>
                  <a:pt x="3130175" y="3008867"/>
                </a:lnTo>
                <a:lnTo>
                  <a:pt x="3170672" y="2989631"/>
                </a:lnTo>
                <a:lnTo>
                  <a:pt x="3206958" y="2963976"/>
                </a:lnTo>
                <a:lnTo>
                  <a:pt x="3238296" y="2932638"/>
                </a:lnTo>
                <a:lnTo>
                  <a:pt x="3263951" y="2896352"/>
                </a:lnTo>
                <a:lnTo>
                  <a:pt x="3283187" y="2855855"/>
                </a:lnTo>
                <a:lnTo>
                  <a:pt x="3295269" y="2811883"/>
                </a:lnTo>
                <a:lnTo>
                  <a:pt x="3299459" y="2765171"/>
                </a:lnTo>
                <a:lnTo>
                  <a:pt x="3299459" y="259969"/>
                </a:lnTo>
                <a:lnTo>
                  <a:pt x="3295269" y="213256"/>
                </a:lnTo>
                <a:lnTo>
                  <a:pt x="3283187" y="169284"/>
                </a:lnTo>
                <a:lnTo>
                  <a:pt x="3263951" y="128787"/>
                </a:lnTo>
                <a:lnTo>
                  <a:pt x="3238296" y="92501"/>
                </a:lnTo>
                <a:lnTo>
                  <a:pt x="3206958" y="61163"/>
                </a:lnTo>
                <a:lnTo>
                  <a:pt x="3170672" y="35508"/>
                </a:lnTo>
                <a:lnTo>
                  <a:pt x="3130175" y="16272"/>
                </a:lnTo>
                <a:lnTo>
                  <a:pt x="3086203" y="4190"/>
                </a:lnTo>
                <a:lnTo>
                  <a:pt x="30394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5195" y="1804416"/>
            <a:ext cx="3299459" cy="3025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23441" y="5053965"/>
            <a:ext cx="9061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84" dirty="0">
                <a:latin typeface="Times New Roman"/>
                <a:cs typeface="Times New Roman"/>
              </a:rPr>
              <a:t>Yaou</a:t>
            </a:r>
            <a:r>
              <a:rPr sz="2800" spc="-440" dirty="0">
                <a:latin typeface="Times New Roman"/>
                <a:cs typeface="Times New Roman"/>
              </a:rPr>
              <a:t>n</a:t>
            </a:r>
            <a:r>
              <a:rPr sz="2800" spc="-409" dirty="0">
                <a:latin typeface="Times New Roman"/>
                <a:cs typeface="Times New Roman"/>
              </a:rPr>
              <a:t>dé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70346" y="5822086"/>
            <a:ext cx="10934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59" dirty="0">
                <a:latin typeface="Times New Roman"/>
                <a:cs typeface="Times New Roman"/>
              </a:rPr>
              <a:t>Bafou</a:t>
            </a:r>
            <a:r>
              <a:rPr sz="2800" spc="-375" dirty="0">
                <a:latin typeface="Times New Roman"/>
                <a:cs typeface="Times New Roman"/>
              </a:rPr>
              <a:t>s</a:t>
            </a:r>
            <a:r>
              <a:rPr sz="2800" spc="-465" dirty="0">
                <a:latin typeface="Times New Roman"/>
                <a:cs typeface="Times New Roman"/>
              </a:rPr>
              <a:t>sam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44785" y="5577332"/>
            <a:ext cx="746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09" dirty="0">
                <a:latin typeface="Times New Roman"/>
                <a:cs typeface="Times New Roman"/>
              </a:rPr>
              <a:t>Douala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21040" y="5164834"/>
            <a:ext cx="3514344" cy="16931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36280" y="2563367"/>
            <a:ext cx="3484245" cy="2612390"/>
          </a:xfrm>
          <a:custGeom>
            <a:avLst/>
            <a:gdLst/>
            <a:ahLst/>
            <a:cxnLst/>
            <a:rect l="l" t="t" r="r" b="b"/>
            <a:pathLst>
              <a:path w="3484245" h="2612390">
                <a:moveTo>
                  <a:pt x="3259328" y="0"/>
                </a:moveTo>
                <a:lnTo>
                  <a:pt x="224536" y="0"/>
                </a:lnTo>
                <a:lnTo>
                  <a:pt x="179263" y="4558"/>
                </a:lnTo>
                <a:lnTo>
                  <a:pt x="137106" y="17635"/>
                </a:lnTo>
                <a:lnTo>
                  <a:pt x="98964" y="38328"/>
                </a:lnTo>
                <a:lnTo>
                  <a:pt x="65738" y="65738"/>
                </a:lnTo>
                <a:lnTo>
                  <a:pt x="38328" y="98964"/>
                </a:lnTo>
                <a:lnTo>
                  <a:pt x="17635" y="137106"/>
                </a:lnTo>
                <a:lnTo>
                  <a:pt x="4558" y="179263"/>
                </a:lnTo>
                <a:lnTo>
                  <a:pt x="0" y="224536"/>
                </a:lnTo>
                <a:lnTo>
                  <a:pt x="0" y="2387600"/>
                </a:lnTo>
                <a:lnTo>
                  <a:pt x="4558" y="2432872"/>
                </a:lnTo>
                <a:lnTo>
                  <a:pt x="17635" y="2475029"/>
                </a:lnTo>
                <a:lnTo>
                  <a:pt x="38328" y="2513171"/>
                </a:lnTo>
                <a:lnTo>
                  <a:pt x="65738" y="2546397"/>
                </a:lnTo>
                <a:lnTo>
                  <a:pt x="98964" y="2573807"/>
                </a:lnTo>
                <a:lnTo>
                  <a:pt x="137106" y="2594500"/>
                </a:lnTo>
                <a:lnTo>
                  <a:pt x="179263" y="2607577"/>
                </a:lnTo>
                <a:lnTo>
                  <a:pt x="224536" y="2612136"/>
                </a:lnTo>
                <a:lnTo>
                  <a:pt x="3259328" y="2612136"/>
                </a:lnTo>
                <a:lnTo>
                  <a:pt x="3304600" y="2607577"/>
                </a:lnTo>
                <a:lnTo>
                  <a:pt x="3346757" y="2594500"/>
                </a:lnTo>
                <a:lnTo>
                  <a:pt x="3384899" y="2573807"/>
                </a:lnTo>
                <a:lnTo>
                  <a:pt x="3418125" y="2546397"/>
                </a:lnTo>
                <a:lnTo>
                  <a:pt x="3445535" y="2513171"/>
                </a:lnTo>
                <a:lnTo>
                  <a:pt x="3466228" y="2475029"/>
                </a:lnTo>
                <a:lnTo>
                  <a:pt x="3479305" y="2432872"/>
                </a:lnTo>
                <a:lnTo>
                  <a:pt x="3483864" y="2387600"/>
                </a:lnTo>
                <a:lnTo>
                  <a:pt x="3483864" y="224536"/>
                </a:lnTo>
                <a:lnTo>
                  <a:pt x="3479305" y="179263"/>
                </a:lnTo>
                <a:lnTo>
                  <a:pt x="3466228" y="137106"/>
                </a:lnTo>
                <a:lnTo>
                  <a:pt x="3445535" y="98964"/>
                </a:lnTo>
                <a:lnTo>
                  <a:pt x="3418125" y="65738"/>
                </a:lnTo>
                <a:lnTo>
                  <a:pt x="3384899" y="38328"/>
                </a:lnTo>
                <a:lnTo>
                  <a:pt x="3346757" y="17635"/>
                </a:lnTo>
                <a:lnTo>
                  <a:pt x="3304600" y="4558"/>
                </a:lnTo>
                <a:lnTo>
                  <a:pt x="325932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36280" y="2563367"/>
            <a:ext cx="3483864" cy="2612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5417" y="632536"/>
            <a:ext cx="47453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15" dirty="0">
                <a:latin typeface="Gabriola"/>
                <a:cs typeface="Gabriola"/>
              </a:rPr>
              <a:t>Les </a:t>
            </a:r>
            <a:r>
              <a:rPr sz="4400" b="1" dirty="0">
                <a:latin typeface="Gabriola"/>
                <a:cs typeface="Gabriola"/>
              </a:rPr>
              <a:t>Camerounais </a:t>
            </a:r>
            <a:r>
              <a:rPr sz="4400" b="1" spc="20" dirty="0">
                <a:latin typeface="Gabriola"/>
                <a:cs typeface="Gabriola"/>
              </a:rPr>
              <a:t>du</a:t>
            </a:r>
            <a:r>
              <a:rPr sz="4400" b="1" spc="-260" dirty="0">
                <a:latin typeface="Gabriola"/>
                <a:cs typeface="Gabriola"/>
              </a:rPr>
              <a:t> </a:t>
            </a:r>
            <a:r>
              <a:rPr sz="4400" b="1" spc="10" dirty="0">
                <a:latin typeface="Gabriola"/>
                <a:cs typeface="Gabriola"/>
              </a:rPr>
              <a:t>monde</a:t>
            </a:r>
            <a:endParaRPr sz="4400">
              <a:latin typeface="Gabriola"/>
              <a:cs typeface="Gabriol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49979" y="4131562"/>
            <a:ext cx="4158996" cy="2694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5220" y="1478280"/>
            <a:ext cx="4128770" cy="2664460"/>
          </a:xfrm>
          <a:custGeom>
            <a:avLst/>
            <a:gdLst/>
            <a:ahLst/>
            <a:cxnLst/>
            <a:rect l="l" t="t" r="r" b="b"/>
            <a:pathLst>
              <a:path w="4128770" h="2664460">
                <a:moveTo>
                  <a:pt x="3899534" y="0"/>
                </a:moveTo>
                <a:lnTo>
                  <a:pt x="228980" y="0"/>
                </a:lnTo>
                <a:lnTo>
                  <a:pt x="182824" y="4650"/>
                </a:lnTo>
                <a:lnTo>
                  <a:pt x="139838" y="17990"/>
                </a:lnTo>
                <a:lnTo>
                  <a:pt x="100942" y="39098"/>
                </a:lnTo>
                <a:lnTo>
                  <a:pt x="67055" y="67056"/>
                </a:lnTo>
                <a:lnTo>
                  <a:pt x="39098" y="100942"/>
                </a:lnTo>
                <a:lnTo>
                  <a:pt x="17990" y="139838"/>
                </a:lnTo>
                <a:lnTo>
                  <a:pt x="4650" y="182824"/>
                </a:lnTo>
                <a:lnTo>
                  <a:pt x="0" y="228981"/>
                </a:lnTo>
                <a:lnTo>
                  <a:pt x="0" y="2434971"/>
                </a:lnTo>
                <a:lnTo>
                  <a:pt x="4650" y="2481127"/>
                </a:lnTo>
                <a:lnTo>
                  <a:pt x="17990" y="2524113"/>
                </a:lnTo>
                <a:lnTo>
                  <a:pt x="39098" y="2563009"/>
                </a:lnTo>
                <a:lnTo>
                  <a:pt x="67055" y="2596896"/>
                </a:lnTo>
                <a:lnTo>
                  <a:pt x="100942" y="2624853"/>
                </a:lnTo>
                <a:lnTo>
                  <a:pt x="139838" y="2645961"/>
                </a:lnTo>
                <a:lnTo>
                  <a:pt x="182824" y="2659301"/>
                </a:lnTo>
                <a:lnTo>
                  <a:pt x="228980" y="2663952"/>
                </a:lnTo>
                <a:lnTo>
                  <a:pt x="3899534" y="2663952"/>
                </a:lnTo>
                <a:lnTo>
                  <a:pt x="3945691" y="2659301"/>
                </a:lnTo>
                <a:lnTo>
                  <a:pt x="3988677" y="2645961"/>
                </a:lnTo>
                <a:lnTo>
                  <a:pt x="4027573" y="2624853"/>
                </a:lnTo>
                <a:lnTo>
                  <a:pt x="4061460" y="2596896"/>
                </a:lnTo>
                <a:lnTo>
                  <a:pt x="4089417" y="2563009"/>
                </a:lnTo>
                <a:lnTo>
                  <a:pt x="4110525" y="2524113"/>
                </a:lnTo>
                <a:lnTo>
                  <a:pt x="4123865" y="2481127"/>
                </a:lnTo>
                <a:lnTo>
                  <a:pt x="4128515" y="2434971"/>
                </a:lnTo>
                <a:lnTo>
                  <a:pt x="4128515" y="228981"/>
                </a:lnTo>
                <a:lnTo>
                  <a:pt x="4123865" y="182824"/>
                </a:lnTo>
                <a:lnTo>
                  <a:pt x="4110525" y="139838"/>
                </a:lnTo>
                <a:lnTo>
                  <a:pt x="4089417" y="100942"/>
                </a:lnTo>
                <a:lnTo>
                  <a:pt x="4061459" y="67056"/>
                </a:lnTo>
                <a:lnTo>
                  <a:pt x="4027573" y="39098"/>
                </a:lnTo>
                <a:lnTo>
                  <a:pt x="3988677" y="17990"/>
                </a:lnTo>
                <a:lnTo>
                  <a:pt x="3945691" y="4650"/>
                </a:lnTo>
                <a:lnTo>
                  <a:pt x="389953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65220" y="1478280"/>
            <a:ext cx="4128515" cy="2663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184" y="4928615"/>
            <a:ext cx="2522219" cy="1929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424" y="2124455"/>
            <a:ext cx="2491740" cy="2814955"/>
          </a:xfrm>
          <a:custGeom>
            <a:avLst/>
            <a:gdLst/>
            <a:ahLst/>
            <a:cxnLst/>
            <a:rect l="l" t="t" r="r" b="b"/>
            <a:pathLst>
              <a:path w="2491740" h="2814954">
                <a:moveTo>
                  <a:pt x="2277618" y="0"/>
                </a:moveTo>
                <a:lnTo>
                  <a:pt x="214147" y="0"/>
                </a:lnTo>
                <a:lnTo>
                  <a:pt x="165043" y="5656"/>
                </a:lnTo>
                <a:lnTo>
                  <a:pt x="119968" y="21766"/>
                </a:lnTo>
                <a:lnTo>
                  <a:pt x="80207" y="47046"/>
                </a:lnTo>
                <a:lnTo>
                  <a:pt x="47044" y="80207"/>
                </a:lnTo>
                <a:lnTo>
                  <a:pt x="21765" y="119965"/>
                </a:lnTo>
                <a:lnTo>
                  <a:pt x="5655" y="165031"/>
                </a:lnTo>
                <a:lnTo>
                  <a:pt x="0" y="214122"/>
                </a:lnTo>
                <a:lnTo>
                  <a:pt x="0" y="2600706"/>
                </a:lnTo>
                <a:lnTo>
                  <a:pt x="5655" y="2649796"/>
                </a:lnTo>
                <a:lnTo>
                  <a:pt x="21765" y="2694862"/>
                </a:lnTo>
                <a:lnTo>
                  <a:pt x="47044" y="2734620"/>
                </a:lnTo>
                <a:lnTo>
                  <a:pt x="80207" y="2767781"/>
                </a:lnTo>
                <a:lnTo>
                  <a:pt x="119968" y="2793061"/>
                </a:lnTo>
                <a:lnTo>
                  <a:pt x="165043" y="2809171"/>
                </a:lnTo>
                <a:lnTo>
                  <a:pt x="214147" y="2814828"/>
                </a:lnTo>
                <a:lnTo>
                  <a:pt x="2277618" y="2814828"/>
                </a:lnTo>
                <a:lnTo>
                  <a:pt x="2326708" y="2809171"/>
                </a:lnTo>
                <a:lnTo>
                  <a:pt x="2371774" y="2793061"/>
                </a:lnTo>
                <a:lnTo>
                  <a:pt x="2411532" y="2767781"/>
                </a:lnTo>
                <a:lnTo>
                  <a:pt x="2444693" y="2734620"/>
                </a:lnTo>
                <a:lnTo>
                  <a:pt x="2469973" y="2694862"/>
                </a:lnTo>
                <a:lnTo>
                  <a:pt x="2486083" y="2649796"/>
                </a:lnTo>
                <a:lnTo>
                  <a:pt x="2491740" y="2600706"/>
                </a:lnTo>
                <a:lnTo>
                  <a:pt x="2491740" y="214122"/>
                </a:lnTo>
                <a:lnTo>
                  <a:pt x="2486083" y="165031"/>
                </a:lnTo>
                <a:lnTo>
                  <a:pt x="2469973" y="119965"/>
                </a:lnTo>
                <a:lnTo>
                  <a:pt x="2444693" y="80207"/>
                </a:lnTo>
                <a:lnTo>
                  <a:pt x="2411532" y="47046"/>
                </a:lnTo>
                <a:lnTo>
                  <a:pt x="2371774" y="21766"/>
                </a:lnTo>
                <a:lnTo>
                  <a:pt x="2326708" y="5656"/>
                </a:lnTo>
                <a:lnTo>
                  <a:pt x="227761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424" y="2124455"/>
            <a:ext cx="2491740" cy="2814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00971" y="4131562"/>
            <a:ext cx="2447544" cy="2726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6211" y="1322832"/>
            <a:ext cx="2417445" cy="2819400"/>
          </a:xfrm>
          <a:custGeom>
            <a:avLst/>
            <a:gdLst/>
            <a:ahLst/>
            <a:cxnLst/>
            <a:rect l="l" t="t" r="r" b="b"/>
            <a:pathLst>
              <a:path w="2417445" h="2819400">
                <a:moveTo>
                  <a:pt x="2209292" y="0"/>
                </a:moveTo>
                <a:lnTo>
                  <a:pt x="207772" y="0"/>
                </a:lnTo>
                <a:lnTo>
                  <a:pt x="160113" y="5484"/>
                </a:lnTo>
                <a:lnTo>
                  <a:pt x="116373" y="21107"/>
                </a:lnTo>
                <a:lnTo>
                  <a:pt x="77796" y="45626"/>
                </a:lnTo>
                <a:lnTo>
                  <a:pt x="45626" y="77796"/>
                </a:lnTo>
                <a:lnTo>
                  <a:pt x="21107" y="116373"/>
                </a:lnTo>
                <a:lnTo>
                  <a:pt x="5484" y="160113"/>
                </a:lnTo>
                <a:lnTo>
                  <a:pt x="0" y="207771"/>
                </a:lnTo>
                <a:lnTo>
                  <a:pt x="0" y="2611628"/>
                </a:lnTo>
                <a:lnTo>
                  <a:pt x="5484" y="2659286"/>
                </a:lnTo>
                <a:lnTo>
                  <a:pt x="21107" y="2703026"/>
                </a:lnTo>
                <a:lnTo>
                  <a:pt x="45626" y="2741603"/>
                </a:lnTo>
                <a:lnTo>
                  <a:pt x="77796" y="2773773"/>
                </a:lnTo>
                <a:lnTo>
                  <a:pt x="116373" y="2798292"/>
                </a:lnTo>
                <a:lnTo>
                  <a:pt x="160113" y="2813915"/>
                </a:lnTo>
                <a:lnTo>
                  <a:pt x="207772" y="2819399"/>
                </a:lnTo>
                <a:lnTo>
                  <a:pt x="2209292" y="2819399"/>
                </a:lnTo>
                <a:lnTo>
                  <a:pt x="2256950" y="2813915"/>
                </a:lnTo>
                <a:lnTo>
                  <a:pt x="2300690" y="2798292"/>
                </a:lnTo>
                <a:lnTo>
                  <a:pt x="2339267" y="2773773"/>
                </a:lnTo>
                <a:lnTo>
                  <a:pt x="2371437" y="2741603"/>
                </a:lnTo>
                <a:lnTo>
                  <a:pt x="2395956" y="2703026"/>
                </a:lnTo>
                <a:lnTo>
                  <a:pt x="2411579" y="2659286"/>
                </a:lnTo>
                <a:lnTo>
                  <a:pt x="2417064" y="2611628"/>
                </a:lnTo>
                <a:lnTo>
                  <a:pt x="2417064" y="207771"/>
                </a:lnTo>
                <a:lnTo>
                  <a:pt x="2411579" y="160113"/>
                </a:lnTo>
                <a:lnTo>
                  <a:pt x="2395956" y="116373"/>
                </a:lnTo>
                <a:lnTo>
                  <a:pt x="2371437" y="77796"/>
                </a:lnTo>
                <a:lnTo>
                  <a:pt x="2339267" y="45626"/>
                </a:lnTo>
                <a:lnTo>
                  <a:pt x="2300690" y="21107"/>
                </a:lnTo>
                <a:lnTo>
                  <a:pt x="2256950" y="5484"/>
                </a:lnTo>
                <a:lnTo>
                  <a:pt x="220929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16211" y="1322832"/>
            <a:ext cx="2417064" cy="2819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7341" y="5155183"/>
            <a:ext cx="13493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50" dirty="0">
                <a:latin typeface="Times New Roman"/>
                <a:cs typeface="Times New Roman"/>
              </a:rPr>
              <a:t>Samuel</a:t>
            </a:r>
            <a:r>
              <a:rPr sz="2800" spc="-440" dirty="0">
                <a:latin typeface="Times New Roman"/>
                <a:cs typeface="Times New Roman"/>
              </a:rPr>
              <a:t> </a:t>
            </a:r>
            <a:r>
              <a:rPr sz="2800" spc="-459" dirty="0">
                <a:latin typeface="Arial"/>
                <a:cs typeface="Arial"/>
              </a:rPr>
              <a:t>Eto’o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06406" y="4402963"/>
            <a:ext cx="11703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985" marR="5080" indent="-248920">
              <a:lnSpc>
                <a:spcPct val="100000"/>
              </a:lnSpc>
              <a:spcBef>
                <a:spcPts val="95"/>
              </a:spcBef>
            </a:pPr>
            <a:r>
              <a:rPr sz="2800" spc="-465" dirty="0">
                <a:latin typeface="Times New Roman"/>
                <a:cs typeface="Times New Roman"/>
              </a:rPr>
              <a:t>Were Were  </a:t>
            </a:r>
            <a:r>
              <a:rPr sz="2800" spc="-400" dirty="0">
                <a:latin typeface="Times New Roman"/>
                <a:cs typeface="Times New Roman"/>
              </a:rPr>
              <a:t>Liking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4153" y="4402963"/>
            <a:ext cx="13925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90" dirty="0">
                <a:latin typeface="Times New Roman"/>
                <a:cs typeface="Times New Roman"/>
              </a:rPr>
              <a:t>Richard</a:t>
            </a:r>
            <a:r>
              <a:rPr sz="2800" spc="-204" dirty="0">
                <a:latin typeface="Times New Roman"/>
                <a:cs typeface="Times New Roman"/>
              </a:rPr>
              <a:t> </a:t>
            </a:r>
            <a:r>
              <a:rPr sz="2800" spc="-470" dirty="0">
                <a:latin typeface="Times New Roman"/>
                <a:cs typeface="Times New Roman"/>
              </a:rPr>
              <a:t>Bona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1821" y="632536"/>
            <a:ext cx="28524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5" dirty="0">
                <a:latin typeface="Gabriola"/>
                <a:cs typeface="Gabriola"/>
              </a:rPr>
              <a:t>Quelques </a:t>
            </a:r>
            <a:r>
              <a:rPr sz="4400" b="1" spc="10" dirty="0">
                <a:latin typeface="Gabriola"/>
                <a:cs typeface="Gabriola"/>
              </a:rPr>
              <a:t>lieux</a:t>
            </a:r>
            <a:r>
              <a:rPr sz="4400" b="1" spc="-225" dirty="0">
                <a:latin typeface="Gabriola"/>
                <a:cs typeface="Gabriola"/>
              </a:rPr>
              <a:t> </a:t>
            </a:r>
            <a:r>
              <a:rPr sz="4400" b="1" spc="40" dirty="0">
                <a:latin typeface="Gabriola"/>
                <a:cs typeface="Gabriola"/>
              </a:rPr>
              <a:t>…</a:t>
            </a:r>
            <a:endParaRPr sz="4400">
              <a:latin typeface="Gabriola"/>
              <a:cs typeface="Gabriol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1667" y="4319015"/>
            <a:ext cx="3799332" cy="2538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6908" y="1804416"/>
            <a:ext cx="3769360" cy="2525395"/>
          </a:xfrm>
          <a:custGeom>
            <a:avLst/>
            <a:gdLst/>
            <a:ahLst/>
            <a:cxnLst/>
            <a:rect l="l" t="t" r="r" b="b"/>
            <a:pathLst>
              <a:path w="3769359" h="2525395">
                <a:moveTo>
                  <a:pt x="3551809" y="0"/>
                </a:moveTo>
                <a:lnTo>
                  <a:pt x="217042" y="0"/>
                </a:lnTo>
                <a:lnTo>
                  <a:pt x="167271" y="5731"/>
                </a:lnTo>
                <a:lnTo>
                  <a:pt x="121584" y="22057"/>
                </a:lnTo>
                <a:lnTo>
                  <a:pt x="81285" y="47676"/>
                </a:lnTo>
                <a:lnTo>
                  <a:pt x="47676" y="81285"/>
                </a:lnTo>
                <a:lnTo>
                  <a:pt x="22057" y="121584"/>
                </a:lnTo>
                <a:lnTo>
                  <a:pt x="5731" y="167271"/>
                </a:lnTo>
                <a:lnTo>
                  <a:pt x="0" y="217043"/>
                </a:lnTo>
                <a:lnTo>
                  <a:pt x="0" y="2308225"/>
                </a:lnTo>
                <a:lnTo>
                  <a:pt x="5731" y="2357996"/>
                </a:lnTo>
                <a:lnTo>
                  <a:pt x="22057" y="2403683"/>
                </a:lnTo>
                <a:lnTo>
                  <a:pt x="47676" y="2443982"/>
                </a:lnTo>
                <a:lnTo>
                  <a:pt x="81285" y="2477591"/>
                </a:lnTo>
                <a:lnTo>
                  <a:pt x="121584" y="2503210"/>
                </a:lnTo>
                <a:lnTo>
                  <a:pt x="167271" y="2519536"/>
                </a:lnTo>
                <a:lnTo>
                  <a:pt x="217042" y="2525268"/>
                </a:lnTo>
                <a:lnTo>
                  <a:pt x="3551809" y="2525268"/>
                </a:lnTo>
                <a:lnTo>
                  <a:pt x="3601580" y="2519536"/>
                </a:lnTo>
                <a:lnTo>
                  <a:pt x="3647267" y="2503210"/>
                </a:lnTo>
                <a:lnTo>
                  <a:pt x="3687566" y="2477591"/>
                </a:lnTo>
                <a:lnTo>
                  <a:pt x="3721175" y="2443982"/>
                </a:lnTo>
                <a:lnTo>
                  <a:pt x="3746794" y="2403683"/>
                </a:lnTo>
                <a:lnTo>
                  <a:pt x="3763120" y="2357996"/>
                </a:lnTo>
                <a:lnTo>
                  <a:pt x="3768851" y="2308225"/>
                </a:lnTo>
                <a:lnTo>
                  <a:pt x="3768851" y="217043"/>
                </a:lnTo>
                <a:lnTo>
                  <a:pt x="3763120" y="167271"/>
                </a:lnTo>
                <a:lnTo>
                  <a:pt x="3746794" y="121584"/>
                </a:lnTo>
                <a:lnTo>
                  <a:pt x="3721175" y="81285"/>
                </a:lnTo>
                <a:lnTo>
                  <a:pt x="3687566" y="47676"/>
                </a:lnTo>
                <a:lnTo>
                  <a:pt x="3647267" y="22057"/>
                </a:lnTo>
                <a:lnTo>
                  <a:pt x="3601580" y="5731"/>
                </a:lnTo>
                <a:lnTo>
                  <a:pt x="35518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6908" y="1804416"/>
            <a:ext cx="3768851" cy="2525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891" y="5315710"/>
            <a:ext cx="3753612" cy="154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4131" y="2636520"/>
            <a:ext cx="3723640" cy="2689860"/>
          </a:xfrm>
          <a:custGeom>
            <a:avLst/>
            <a:gdLst/>
            <a:ahLst/>
            <a:cxnLst/>
            <a:rect l="l" t="t" r="r" b="b"/>
            <a:pathLst>
              <a:path w="3723640" h="2689860">
                <a:moveTo>
                  <a:pt x="3491991" y="0"/>
                </a:moveTo>
                <a:lnTo>
                  <a:pt x="231165" y="0"/>
                </a:lnTo>
                <a:lnTo>
                  <a:pt x="184576" y="4696"/>
                </a:lnTo>
                <a:lnTo>
                  <a:pt x="141183" y="18166"/>
                </a:lnTo>
                <a:lnTo>
                  <a:pt x="101916" y="39480"/>
                </a:lnTo>
                <a:lnTo>
                  <a:pt x="67705" y="67706"/>
                </a:lnTo>
                <a:lnTo>
                  <a:pt x="39478" y="101916"/>
                </a:lnTo>
                <a:lnTo>
                  <a:pt x="18165" y="141178"/>
                </a:lnTo>
                <a:lnTo>
                  <a:pt x="4696" y="184562"/>
                </a:lnTo>
                <a:lnTo>
                  <a:pt x="0" y="231139"/>
                </a:lnTo>
                <a:lnTo>
                  <a:pt x="0" y="2458719"/>
                </a:lnTo>
                <a:lnTo>
                  <a:pt x="4696" y="2505297"/>
                </a:lnTo>
                <a:lnTo>
                  <a:pt x="18165" y="2548681"/>
                </a:lnTo>
                <a:lnTo>
                  <a:pt x="39478" y="2587943"/>
                </a:lnTo>
                <a:lnTo>
                  <a:pt x="67705" y="2622153"/>
                </a:lnTo>
                <a:lnTo>
                  <a:pt x="101916" y="2650379"/>
                </a:lnTo>
                <a:lnTo>
                  <a:pt x="141183" y="2671693"/>
                </a:lnTo>
                <a:lnTo>
                  <a:pt x="184576" y="2685163"/>
                </a:lnTo>
                <a:lnTo>
                  <a:pt x="231165" y="2689860"/>
                </a:lnTo>
                <a:lnTo>
                  <a:pt x="3491991" y="2689860"/>
                </a:lnTo>
                <a:lnTo>
                  <a:pt x="3538569" y="2685163"/>
                </a:lnTo>
                <a:lnTo>
                  <a:pt x="3581953" y="2671693"/>
                </a:lnTo>
                <a:lnTo>
                  <a:pt x="3621215" y="2650379"/>
                </a:lnTo>
                <a:lnTo>
                  <a:pt x="3655425" y="2622153"/>
                </a:lnTo>
                <a:lnTo>
                  <a:pt x="3683651" y="2587943"/>
                </a:lnTo>
                <a:lnTo>
                  <a:pt x="3704965" y="2548681"/>
                </a:lnTo>
                <a:lnTo>
                  <a:pt x="3718435" y="2505297"/>
                </a:lnTo>
                <a:lnTo>
                  <a:pt x="3723131" y="2458719"/>
                </a:lnTo>
                <a:lnTo>
                  <a:pt x="3723131" y="231139"/>
                </a:lnTo>
                <a:lnTo>
                  <a:pt x="3718435" y="184562"/>
                </a:lnTo>
                <a:lnTo>
                  <a:pt x="3704965" y="141178"/>
                </a:lnTo>
                <a:lnTo>
                  <a:pt x="3683651" y="101916"/>
                </a:lnTo>
                <a:lnTo>
                  <a:pt x="3655425" y="67706"/>
                </a:lnTo>
                <a:lnTo>
                  <a:pt x="3621215" y="39480"/>
                </a:lnTo>
                <a:lnTo>
                  <a:pt x="3581953" y="18166"/>
                </a:lnTo>
                <a:lnTo>
                  <a:pt x="3538569" y="4696"/>
                </a:lnTo>
                <a:lnTo>
                  <a:pt x="34919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4131" y="2636520"/>
            <a:ext cx="3723131" cy="2689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2919" y="6080758"/>
            <a:ext cx="3541776" cy="7772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38159" y="3457955"/>
            <a:ext cx="3511550" cy="2633980"/>
          </a:xfrm>
          <a:custGeom>
            <a:avLst/>
            <a:gdLst/>
            <a:ahLst/>
            <a:cxnLst/>
            <a:rect l="l" t="t" r="r" b="b"/>
            <a:pathLst>
              <a:path w="3511550" h="2633979">
                <a:moveTo>
                  <a:pt x="3284982" y="0"/>
                </a:moveTo>
                <a:lnTo>
                  <a:pt x="226314" y="0"/>
                </a:lnTo>
                <a:lnTo>
                  <a:pt x="180710" y="4598"/>
                </a:lnTo>
                <a:lnTo>
                  <a:pt x="138231" y="17787"/>
                </a:lnTo>
                <a:lnTo>
                  <a:pt x="99789" y="38656"/>
                </a:lnTo>
                <a:lnTo>
                  <a:pt x="66294" y="66294"/>
                </a:lnTo>
                <a:lnTo>
                  <a:pt x="38656" y="99789"/>
                </a:lnTo>
                <a:lnTo>
                  <a:pt x="17787" y="138231"/>
                </a:lnTo>
                <a:lnTo>
                  <a:pt x="4598" y="180710"/>
                </a:lnTo>
                <a:lnTo>
                  <a:pt x="0" y="226314"/>
                </a:lnTo>
                <a:lnTo>
                  <a:pt x="0" y="2407145"/>
                </a:lnTo>
                <a:lnTo>
                  <a:pt x="4598" y="2452757"/>
                </a:lnTo>
                <a:lnTo>
                  <a:pt x="17787" y="2495240"/>
                </a:lnTo>
                <a:lnTo>
                  <a:pt x="38656" y="2533685"/>
                </a:lnTo>
                <a:lnTo>
                  <a:pt x="66294" y="2567181"/>
                </a:lnTo>
                <a:lnTo>
                  <a:pt x="99789" y="2594818"/>
                </a:lnTo>
                <a:lnTo>
                  <a:pt x="138231" y="2615685"/>
                </a:lnTo>
                <a:lnTo>
                  <a:pt x="180710" y="2628873"/>
                </a:lnTo>
                <a:lnTo>
                  <a:pt x="226314" y="2633472"/>
                </a:lnTo>
                <a:lnTo>
                  <a:pt x="3284982" y="2633472"/>
                </a:lnTo>
                <a:lnTo>
                  <a:pt x="3330585" y="2628873"/>
                </a:lnTo>
                <a:lnTo>
                  <a:pt x="3373064" y="2615685"/>
                </a:lnTo>
                <a:lnTo>
                  <a:pt x="3411506" y="2594818"/>
                </a:lnTo>
                <a:lnTo>
                  <a:pt x="3445002" y="2567181"/>
                </a:lnTo>
                <a:lnTo>
                  <a:pt x="3472639" y="2533685"/>
                </a:lnTo>
                <a:lnTo>
                  <a:pt x="3493508" y="2495240"/>
                </a:lnTo>
                <a:lnTo>
                  <a:pt x="3506697" y="2452757"/>
                </a:lnTo>
                <a:lnTo>
                  <a:pt x="3511296" y="2407145"/>
                </a:lnTo>
                <a:lnTo>
                  <a:pt x="3511296" y="226314"/>
                </a:lnTo>
                <a:lnTo>
                  <a:pt x="3506697" y="180710"/>
                </a:lnTo>
                <a:lnTo>
                  <a:pt x="3493508" y="138231"/>
                </a:lnTo>
                <a:lnTo>
                  <a:pt x="3472639" y="99789"/>
                </a:lnTo>
                <a:lnTo>
                  <a:pt x="3445002" y="66294"/>
                </a:lnTo>
                <a:lnTo>
                  <a:pt x="3411506" y="38656"/>
                </a:lnTo>
                <a:lnTo>
                  <a:pt x="3373064" y="17787"/>
                </a:lnTo>
                <a:lnTo>
                  <a:pt x="3330585" y="4598"/>
                </a:lnTo>
                <a:lnTo>
                  <a:pt x="328498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38159" y="3457955"/>
            <a:ext cx="3511296" cy="2633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52524" y="5391708"/>
            <a:ext cx="1584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50" dirty="0">
                <a:latin typeface="Arial"/>
                <a:cs typeface="Arial"/>
              </a:rPr>
              <a:t>Chutes</a:t>
            </a:r>
            <a:r>
              <a:rPr sz="2800" spc="-495" dirty="0">
                <a:latin typeface="Arial"/>
                <a:cs typeface="Arial"/>
              </a:rPr>
              <a:t> </a:t>
            </a:r>
            <a:r>
              <a:rPr sz="2800" spc="-465" dirty="0">
                <a:latin typeface="Arial"/>
                <a:cs typeface="Arial"/>
              </a:rPr>
              <a:t>d’</a:t>
            </a:r>
            <a:r>
              <a:rPr sz="2800" spc="-465" dirty="0">
                <a:latin typeface="Times New Roman"/>
                <a:cs typeface="Times New Roman"/>
              </a:rPr>
              <a:t>Ekom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99303" y="4496180"/>
            <a:ext cx="9931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34" dirty="0">
                <a:latin typeface="Times New Roman"/>
                <a:cs typeface="Times New Roman"/>
              </a:rPr>
              <a:t>Rhumsi</a:t>
            </a:r>
            <a:r>
              <a:rPr sz="2800" spc="-430" dirty="0">
                <a:latin typeface="Times New Roman"/>
                <a:cs typeface="Times New Roman"/>
              </a:rPr>
              <a:t>k</a:t>
            </a:r>
            <a:r>
              <a:rPr sz="2800" spc="-270" dirty="0">
                <a:latin typeface="Times New Roman"/>
                <a:cs typeface="Times New Roman"/>
              </a:rPr>
              <a:t>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06331" y="2745486"/>
            <a:ext cx="1960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30" dirty="0">
                <a:latin typeface="Times New Roman"/>
                <a:cs typeface="Times New Roman"/>
              </a:rPr>
              <a:t>Mont</a:t>
            </a:r>
            <a:r>
              <a:rPr sz="2800" spc="-210" dirty="0">
                <a:latin typeface="Times New Roman"/>
                <a:cs typeface="Times New Roman"/>
              </a:rPr>
              <a:t> </a:t>
            </a:r>
            <a:r>
              <a:rPr sz="2800" spc="-434" dirty="0">
                <a:latin typeface="Times New Roman"/>
                <a:cs typeface="Times New Roman"/>
              </a:rPr>
              <a:t>Manengouba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9A80-8B04-0832-025B-693EEC1BB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8737855" cy="738664"/>
          </a:xfrm>
        </p:spPr>
        <p:txBody>
          <a:bodyPr/>
          <a:lstStyle/>
          <a:p>
            <a:r>
              <a:rPr lang="en-CA" dirty="0">
                <a:hlinkClick r:id="rId2"/>
              </a:rPr>
              <a:t>Les </a:t>
            </a:r>
            <a:r>
              <a:rPr lang="en-CA" dirty="0" err="1">
                <a:hlinkClick r:id="rId2"/>
              </a:rPr>
              <a:t>Camerounais</a:t>
            </a:r>
            <a:r>
              <a:rPr lang="en-CA" dirty="0">
                <a:hlinkClick r:id="rId2"/>
              </a:rPr>
              <a:t> </a:t>
            </a:r>
            <a:r>
              <a:rPr lang="en-CA" dirty="0" err="1">
                <a:hlinkClick r:id="rId2"/>
              </a:rPr>
              <a:t>d’Edmonton</a:t>
            </a:r>
            <a:r>
              <a:rPr lang="en-CA" dirty="0">
                <a:hlinkClick r:id="rId2"/>
              </a:rPr>
              <a:t> </a:t>
            </a:r>
            <a:r>
              <a:rPr lang="en-CA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F6877-1812-EF61-6488-208C9209E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87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EFD7-66B3-2428-C119-63456A3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4724400" cy="738664"/>
          </a:xfrm>
        </p:spPr>
        <p:txBody>
          <a:bodyPr/>
          <a:lstStyle/>
          <a:p>
            <a:r>
              <a:rPr lang="en-CA" dirty="0">
                <a:hlinkClick r:id="rId2"/>
              </a:rPr>
              <a:t>Nos programmes:</a:t>
            </a:r>
            <a:endParaRPr lang="en-CA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23261E6-BE43-F4EE-5C88-FC66F88FA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733"/>
            <a:ext cx="10058400" cy="5567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23D0D-13DA-CE51-A8D9-077DB538D476}"/>
              </a:ext>
            </a:extLst>
          </p:cNvPr>
          <p:cNvSpPr txBox="1"/>
          <p:nvPr/>
        </p:nvSpPr>
        <p:spPr>
          <a:xfrm>
            <a:off x="10134600" y="2895600"/>
            <a:ext cx="190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Nous </a:t>
            </a:r>
            <a:r>
              <a:rPr lang="en-CA" dirty="0" err="1">
                <a:hlinkClick r:id="rId4"/>
              </a:rPr>
              <a:t>rejoindre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143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930644"/>
            <a:ext cx="9898380" cy="4924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2060">
              <a:lnSpc>
                <a:spcPct val="100000"/>
              </a:lnSpc>
              <a:spcBef>
                <a:spcPts val="100"/>
              </a:spcBef>
            </a:pPr>
            <a:r>
              <a:rPr spc="-730" dirty="0"/>
              <a:t>Merci</a:t>
            </a:r>
            <a:r>
              <a:rPr spc="-315" dirty="0"/>
              <a:t> </a:t>
            </a:r>
            <a:r>
              <a:rPr spc="-690" dirty="0"/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48EB4-163E-BD99-C3DD-61F21F55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19600"/>
            <a:ext cx="18288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931" y="2031492"/>
            <a:ext cx="6476999" cy="2808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2800" y="2209800"/>
            <a:ext cx="3957193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200" b="1" spc="35" dirty="0">
                <a:latin typeface="Gabriola"/>
                <a:cs typeface="Gabriola"/>
              </a:rPr>
              <a:t>« </a:t>
            </a:r>
            <a:r>
              <a:rPr sz="7200" b="1" spc="5" dirty="0">
                <a:latin typeface="Gabriola"/>
                <a:cs typeface="Gabriola"/>
              </a:rPr>
              <a:t>L’Afrique</a:t>
            </a:r>
            <a:r>
              <a:rPr sz="7200" b="1" spc="-220" dirty="0">
                <a:latin typeface="Gabriola"/>
                <a:cs typeface="Gabriola"/>
              </a:rPr>
              <a:t> </a:t>
            </a:r>
            <a:r>
              <a:rPr sz="7200" b="1" spc="30" dirty="0">
                <a:latin typeface="Gabriola"/>
                <a:cs typeface="Gabriola"/>
              </a:rPr>
              <a:t>en  </a:t>
            </a:r>
            <a:r>
              <a:rPr sz="7200" b="1" spc="5" dirty="0">
                <a:latin typeface="Gabriola"/>
                <a:cs typeface="Gabriola"/>
              </a:rPr>
              <a:t>Miniature</a:t>
            </a:r>
            <a:r>
              <a:rPr sz="7200" b="1" spc="-95" dirty="0">
                <a:latin typeface="Gabriola"/>
                <a:cs typeface="Gabriola"/>
              </a:rPr>
              <a:t> </a:t>
            </a:r>
            <a:r>
              <a:rPr sz="7200" b="1" spc="35" dirty="0">
                <a:latin typeface="Gabriola"/>
                <a:cs typeface="Gabriola"/>
              </a:rPr>
              <a:t>»</a:t>
            </a:r>
            <a:endParaRPr sz="7200" dirty="0">
              <a:latin typeface="Gabriola"/>
              <a:cs typeface="Gabriol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2341" y="632536"/>
            <a:ext cx="21501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Gabriola"/>
                <a:cs typeface="Gabriola"/>
              </a:rPr>
              <a:t>Présentation</a:t>
            </a:r>
            <a:endParaRPr sz="4400">
              <a:latin typeface="Gabriola"/>
              <a:cs typeface="Gabriol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3470" y="1701164"/>
            <a:ext cx="5583530" cy="3028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Le </a:t>
            </a:r>
            <a:r>
              <a:rPr sz="2800" spc="-15" dirty="0">
                <a:latin typeface="Calibri"/>
                <a:cs typeface="Calibri"/>
              </a:rPr>
              <a:t>Cameroun est </a:t>
            </a:r>
            <a:r>
              <a:rPr sz="2800" spc="-5" dirty="0">
                <a:latin typeface="Calibri"/>
                <a:cs typeface="Calibri"/>
              </a:rPr>
              <a:t>un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pays</a:t>
            </a:r>
            <a:endParaRPr sz="2800" dirty="0">
              <a:latin typeface="Calibri"/>
              <a:cs typeface="Calibri"/>
            </a:endParaRPr>
          </a:p>
          <a:p>
            <a:pPr marL="12700" marR="24765">
              <a:lnSpc>
                <a:spcPct val="100000"/>
              </a:lnSpc>
              <a:spcBef>
                <a:spcPts val="5"/>
              </a:spcBef>
            </a:pPr>
            <a:r>
              <a:rPr sz="2800" spc="-50" dirty="0">
                <a:latin typeface="Calibri"/>
                <a:cs typeface="Calibri"/>
              </a:rPr>
              <a:t>d’Afrique </a:t>
            </a:r>
            <a:r>
              <a:rPr sz="2800" spc="-15" dirty="0">
                <a:latin typeface="Calibri"/>
                <a:cs typeface="Calibri"/>
              </a:rPr>
              <a:t>Centrale, </a:t>
            </a:r>
            <a:r>
              <a:rPr sz="2800" spc="-30" dirty="0">
                <a:latin typeface="Calibri"/>
                <a:cs typeface="Calibri"/>
              </a:rPr>
              <a:t>ayant </a:t>
            </a:r>
            <a:r>
              <a:rPr sz="2800" spc="-10" dirty="0">
                <a:latin typeface="Calibri"/>
                <a:cs typeface="Calibri"/>
              </a:rPr>
              <a:t>une  population </a:t>
            </a:r>
            <a:r>
              <a:rPr lang="en-CA" sz="2800" spc="-10" dirty="0" err="1">
                <a:latin typeface="Calibri"/>
                <a:cs typeface="Calibri"/>
              </a:rPr>
              <a:t>d’</a:t>
            </a:r>
            <a:r>
              <a:rPr lang="en-CA" sz="2800" spc="-5" dirty="0" err="1">
                <a:latin typeface="Calibri"/>
                <a:cs typeface="Calibri"/>
              </a:rPr>
              <a:t>environ</a:t>
            </a:r>
            <a:r>
              <a:rPr lang="en-CA" sz="2800" spc="-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</a:t>
            </a:r>
            <a:r>
              <a:rPr lang="en-CA" sz="2800" spc="-5" dirty="0">
                <a:latin typeface="Calibri"/>
                <a:cs typeface="Calibri"/>
              </a:rPr>
              <a:t>5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millions  </a:t>
            </a:r>
            <a:r>
              <a:rPr sz="2800" spc="-15" dirty="0" err="1">
                <a:latin typeface="Calibri"/>
                <a:cs typeface="Calibri"/>
              </a:rPr>
              <a:t>d’hab</a:t>
            </a:r>
            <a:r>
              <a:rPr lang="en-CA" sz="2800" spc="-15" dirty="0" err="1">
                <a:latin typeface="Calibri"/>
                <a:cs typeface="Calibri"/>
              </a:rPr>
              <a:t>itants</a:t>
            </a:r>
            <a:r>
              <a:rPr lang="en-CA" sz="2800" spc="-15" dirty="0">
                <a:latin typeface="Calibri"/>
                <a:cs typeface="Calibri"/>
              </a:rPr>
              <a:t>.</a:t>
            </a:r>
            <a:endParaRPr sz="3050" dirty="0">
              <a:latin typeface="Calibri"/>
              <a:cs typeface="Calibri"/>
            </a:endParaRPr>
          </a:p>
          <a:p>
            <a:pPr marL="35560" marR="5080">
              <a:lnSpc>
                <a:spcPct val="100000"/>
              </a:lnSpc>
            </a:pPr>
            <a:r>
              <a:rPr sz="2800" spc="-15" dirty="0" err="1">
                <a:latin typeface="Calibri"/>
                <a:cs typeface="Calibri"/>
              </a:rPr>
              <a:t>Dirigé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lang="en-CA" sz="2800" spc="-15" dirty="0" err="1">
                <a:latin typeface="Calibri"/>
                <a:cs typeface="Calibri"/>
              </a:rPr>
              <a:t>depuis</a:t>
            </a:r>
            <a:r>
              <a:rPr lang="en-CA" sz="2800" spc="-15" dirty="0">
                <a:latin typeface="Calibri"/>
                <a:cs typeface="Calibri"/>
              </a:rPr>
              <a:t> 1982 </a:t>
            </a:r>
            <a:r>
              <a:rPr sz="2800" spc="-10" dirty="0">
                <a:latin typeface="Calibri"/>
                <a:cs typeface="Calibri"/>
              </a:rPr>
              <a:t>par </a:t>
            </a:r>
            <a:r>
              <a:rPr sz="2800" spc="-5" dirty="0">
                <a:latin typeface="Calibri"/>
                <a:cs typeface="Calibri"/>
              </a:rPr>
              <a:t>S.E </a:t>
            </a:r>
            <a:r>
              <a:rPr sz="2800" spc="-20" dirty="0">
                <a:latin typeface="Calibri"/>
                <a:cs typeface="Calibri"/>
              </a:rPr>
              <a:t>Paul Biya </a:t>
            </a:r>
            <a:r>
              <a:rPr sz="2800" spc="-5" dirty="0">
                <a:latin typeface="Calibri"/>
                <a:cs typeface="Calibri"/>
              </a:rPr>
              <a:t>, il  </a:t>
            </a:r>
            <a:r>
              <a:rPr sz="2800" spc="-15" dirty="0">
                <a:latin typeface="Calibri"/>
                <a:cs typeface="Calibri"/>
              </a:rPr>
              <a:t>est </a:t>
            </a:r>
            <a:r>
              <a:rPr sz="2800" spc="-10" dirty="0">
                <a:latin typeface="Calibri"/>
                <a:cs typeface="Calibri"/>
              </a:rPr>
              <a:t>divisé </a:t>
            </a:r>
            <a:r>
              <a:rPr sz="2800" spc="-5" dirty="0">
                <a:latin typeface="Calibri"/>
                <a:cs typeface="Calibri"/>
              </a:rPr>
              <a:t>en 10 </a:t>
            </a:r>
            <a:r>
              <a:rPr sz="2800" spc="-10" dirty="0">
                <a:latin typeface="Calibri"/>
                <a:cs typeface="Calibri"/>
              </a:rPr>
              <a:t>régions et sa  capitale politique </a:t>
            </a:r>
            <a:r>
              <a:rPr sz="2800" spc="-15" dirty="0">
                <a:latin typeface="Calibri"/>
                <a:cs typeface="Calibri"/>
              </a:rPr>
              <a:t>est  </a:t>
            </a:r>
            <a:r>
              <a:rPr sz="2800" spc="-25" dirty="0">
                <a:latin typeface="Calibri"/>
                <a:cs typeface="Calibri"/>
              </a:rPr>
              <a:t>Yaoundé.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4571" y="1002791"/>
            <a:ext cx="4210812" cy="5571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9643" y="1197864"/>
            <a:ext cx="3622547" cy="4983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958" y="632536"/>
            <a:ext cx="51530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5" dirty="0">
                <a:latin typeface="Gabriola"/>
                <a:cs typeface="Gabriola"/>
              </a:rPr>
              <a:t>Origine </a:t>
            </a:r>
            <a:r>
              <a:rPr sz="4400" b="1" spc="20" dirty="0">
                <a:latin typeface="Gabriola"/>
                <a:cs typeface="Gabriola"/>
              </a:rPr>
              <a:t>du nom </a:t>
            </a:r>
            <a:r>
              <a:rPr sz="4400" b="1" spc="25" dirty="0">
                <a:latin typeface="Gabriola"/>
                <a:cs typeface="Gabriola"/>
              </a:rPr>
              <a:t>« </a:t>
            </a:r>
            <a:r>
              <a:rPr sz="4400" b="1" spc="5" dirty="0">
                <a:latin typeface="Gabriola"/>
                <a:cs typeface="Gabriola"/>
              </a:rPr>
              <a:t>Cameroun</a:t>
            </a:r>
            <a:r>
              <a:rPr sz="4400" b="1" spc="-434" dirty="0">
                <a:latin typeface="Gabriola"/>
                <a:cs typeface="Gabriola"/>
              </a:rPr>
              <a:t> </a:t>
            </a:r>
            <a:r>
              <a:rPr sz="4400" b="1" spc="25" dirty="0">
                <a:latin typeface="Gabriola"/>
                <a:cs typeface="Gabriola"/>
              </a:rPr>
              <a:t>»</a:t>
            </a:r>
            <a:endParaRPr sz="4400">
              <a:latin typeface="Gabriola"/>
              <a:cs typeface="Gabriol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66062"/>
            <a:ext cx="4518025" cy="73977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25"/>
              </a:spcBef>
            </a:pPr>
            <a:r>
              <a:rPr sz="2600" spc="-5" dirty="0">
                <a:latin typeface="Calibri"/>
                <a:cs typeface="Calibri"/>
              </a:rPr>
              <a:t>Les </a:t>
            </a:r>
            <a:r>
              <a:rPr sz="2600" spc="-10" dirty="0">
                <a:latin typeface="Calibri"/>
                <a:cs typeface="Calibri"/>
              </a:rPr>
              <a:t>premières traces </a:t>
            </a:r>
            <a:r>
              <a:rPr sz="2600" spc="-20" dirty="0">
                <a:latin typeface="Calibri"/>
                <a:cs typeface="Calibri"/>
              </a:rPr>
              <a:t>d’allusion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  </a:t>
            </a:r>
            <a:r>
              <a:rPr sz="2600" spc="-10" dirty="0">
                <a:latin typeface="Calibri"/>
                <a:cs typeface="Calibri"/>
              </a:rPr>
              <a:t>Cameroun </a:t>
            </a:r>
            <a:r>
              <a:rPr sz="2600" spc="-15" dirty="0">
                <a:latin typeface="Calibri"/>
                <a:cs typeface="Calibri"/>
              </a:rPr>
              <a:t>datent </a:t>
            </a:r>
            <a:r>
              <a:rPr sz="2600" spc="-5" dirty="0">
                <a:latin typeface="Calibri"/>
                <a:cs typeface="Calibri"/>
              </a:rPr>
              <a:t>de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1472.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2971926"/>
            <a:ext cx="4511675" cy="137350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sz="2600" spc="-5" dirty="0">
                <a:latin typeface="Calibri"/>
                <a:cs typeface="Calibri"/>
              </a:rPr>
              <a:t>Le </a:t>
            </a:r>
            <a:r>
              <a:rPr sz="2600" spc="-15" dirty="0">
                <a:latin typeface="Calibri"/>
                <a:cs typeface="Calibri"/>
              </a:rPr>
              <a:t>navigateur </a:t>
            </a:r>
            <a:r>
              <a:rPr sz="2600" spc="-10" dirty="0">
                <a:latin typeface="Calibri"/>
                <a:cs typeface="Calibri"/>
              </a:rPr>
              <a:t>portugais </a:t>
            </a:r>
            <a:r>
              <a:rPr sz="2600" spc="-5" dirty="0">
                <a:latin typeface="Calibri"/>
                <a:cs typeface="Calibri"/>
              </a:rPr>
              <a:t>Fernando  </a:t>
            </a:r>
            <a:r>
              <a:rPr sz="2600" spc="-30" dirty="0">
                <a:latin typeface="Calibri"/>
                <a:cs typeface="Calibri"/>
              </a:rPr>
              <a:t>Póo, </a:t>
            </a:r>
            <a:r>
              <a:rPr sz="2600" dirty="0">
                <a:latin typeface="Calibri"/>
                <a:cs typeface="Calibri"/>
              </a:rPr>
              <a:t>en </a:t>
            </a:r>
            <a:r>
              <a:rPr sz="2600" spc="-15" dirty="0">
                <a:latin typeface="Calibri"/>
                <a:cs typeface="Calibri"/>
              </a:rPr>
              <a:t>découvrant </a:t>
            </a:r>
            <a:r>
              <a:rPr sz="2600" spc="-25" dirty="0">
                <a:latin typeface="Calibri"/>
                <a:cs typeface="Calibri"/>
              </a:rPr>
              <a:t>l’estuaire </a:t>
            </a:r>
            <a:r>
              <a:rPr sz="2600" spc="-5" dirty="0">
                <a:latin typeface="Calibri"/>
                <a:cs typeface="Calibri"/>
              </a:rPr>
              <a:t>du  </a:t>
            </a:r>
            <a:r>
              <a:rPr sz="2600" spc="-25" dirty="0">
                <a:latin typeface="Calibri"/>
                <a:cs typeface="Calibri"/>
              </a:rPr>
              <a:t>Wouri </a:t>
            </a:r>
            <a:r>
              <a:rPr sz="2600" spc="-5" dirty="0">
                <a:latin typeface="Calibri"/>
                <a:cs typeface="Calibri"/>
              </a:rPr>
              <a:t>fut surpris de </a:t>
            </a:r>
            <a:r>
              <a:rPr sz="2600" spc="-20" dirty="0">
                <a:latin typeface="Calibri"/>
                <a:cs typeface="Calibri"/>
              </a:rPr>
              <a:t>l’abondance  </a:t>
            </a:r>
            <a:r>
              <a:rPr sz="2600" spc="-5" dirty="0">
                <a:latin typeface="Calibri"/>
                <a:cs typeface="Calibri"/>
              </a:rPr>
              <a:t>des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crevettes.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4810125"/>
            <a:ext cx="4373245" cy="10566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0"/>
              </a:spcBef>
            </a:pPr>
            <a:r>
              <a:rPr sz="2600" dirty="0">
                <a:latin typeface="Calibri"/>
                <a:cs typeface="Calibri"/>
              </a:rPr>
              <a:t>Il </a:t>
            </a:r>
            <a:r>
              <a:rPr sz="2600" spc="-5" dirty="0">
                <a:latin typeface="Calibri"/>
                <a:cs typeface="Calibri"/>
              </a:rPr>
              <a:t>baptisa </a:t>
            </a:r>
            <a:r>
              <a:rPr sz="2600" spc="-25" dirty="0">
                <a:latin typeface="Calibri"/>
                <a:cs typeface="Calibri"/>
              </a:rPr>
              <a:t>l’endroit </a:t>
            </a:r>
            <a:r>
              <a:rPr sz="2600" dirty="0">
                <a:latin typeface="Calibri"/>
                <a:cs typeface="Calibri"/>
              </a:rPr>
              <a:t>« Río </a:t>
            </a:r>
            <a:r>
              <a:rPr sz="2600" spc="-5" dirty="0">
                <a:latin typeface="Calibri"/>
                <a:cs typeface="Calibri"/>
              </a:rPr>
              <a:t>dos  </a:t>
            </a:r>
            <a:r>
              <a:rPr sz="2600" spc="-10" dirty="0">
                <a:latin typeface="Calibri"/>
                <a:cs typeface="Calibri"/>
              </a:rPr>
              <a:t>Camarões </a:t>
            </a:r>
            <a:r>
              <a:rPr sz="2600" dirty="0">
                <a:latin typeface="Calibri"/>
                <a:cs typeface="Calibri"/>
              </a:rPr>
              <a:t>» en </a:t>
            </a:r>
            <a:r>
              <a:rPr sz="2600" spc="-10" dirty="0">
                <a:latin typeface="Calibri"/>
                <a:cs typeface="Calibri"/>
              </a:rPr>
              <a:t>français </a:t>
            </a:r>
            <a:r>
              <a:rPr sz="2600" dirty="0">
                <a:latin typeface="Calibri"/>
                <a:cs typeface="Calibri"/>
              </a:rPr>
              <a:t>« </a:t>
            </a:r>
            <a:r>
              <a:rPr sz="2600" spc="-5" dirty="0">
                <a:latin typeface="Calibri"/>
                <a:cs typeface="Calibri"/>
              </a:rPr>
              <a:t>Rivière  des </a:t>
            </a:r>
            <a:r>
              <a:rPr sz="2600" spc="-15" dirty="0">
                <a:latin typeface="Calibri"/>
                <a:cs typeface="Calibri"/>
              </a:rPr>
              <a:t>crevettes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»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73183" y="3755134"/>
            <a:ext cx="2424683" cy="3102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88423" y="365759"/>
            <a:ext cx="2394585" cy="3400425"/>
          </a:xfrm>
          <a:custGeom>
            <a:avLst/>
            <a:gdLst/>
            <a:ahLst/>
            <a:cxnLst/>
            <a:rect l="l" t="t" r="r" b="b"/>
            <a:pathLst>
              <a:path w="2394584" h="3400425">
                <a:moveTo>
                  <a:pt x="2188464" y="0"/>
                </a:moveTo>
                <a:lnTo>
                  <a:pt x="205740" y="0"/>
                </a:lnTo>
                <a:lnTo>
                  <a:pt x="158553" y="5431"/>
                </a:lnTo>
                <a:lnTo>
                  <a:pt x="115244" y="20905"/>
                </a:lnTo>
                <a:lnTo>
                  <a:pt x="77044" y="45186"/>
                </a:lnTo>
                <a:lnTo>
                  <a:pt x="45186" y="77044"/>
                </a:lnTo>
                <a:lnTo>
                  <a:pt x="20905" y="115244"/>
                </a:lnTo>
                <a:lnTo>
                  <a:pt x="5431" y="158553"/>
                </a:lnTo>
                <a:lnTo>
                  <a:pt x="0" y="205739"/>
                </a:lnTo>
                <a:lnTo>
                  <a:pt x="0" y="3194304"/>
                </a:lnTo>
                <a:lnTo>
                  <a:pt x="5431" y="3241490"/>
                </a:lnTo>
                <a:lnTo>
                  <a:pt x="20905" y="3284799"/>
                </a:lnTo>
                <a:lnTo>
                  <a:pt x="45186" y="3322999"/>
                </a:lnTo>
                <a:lnTo>
                  <a:pt x="77044" y="3354857"/>
                </a:lnTo>
                <a:lnTo>
                  <a:pt x="115244" y="3379138"/>
                </a:lnTo>
                <a:lnTo>
                  <a:pt x="158553" y="3394612"/>
                </a:lnTo>
                <a:lnTo>
                  <a:pt x="205740" y="3400044"/>
                </a:lnTo>
                <a:lnTo>
                  <a:pt x="2188464" y="3400044"/>
                </a:lnTo>
                <a:lnTo>
                  <a:pt x="2235650" y="3394612"/>
                </a:lnTo>
                <a:lnTo>
                  <a:pt x="2278959" y="3379138"/>
                </a:lnTo>
                <a:lnTo>
                  <a:pt x="2317159" y="3354857"/>
                </a:lnTo>
                <a:lnTo>
                  <a:pt x="2349017" y="3322999"/>
                </a:lnTo>
                <a:lnTo>
                  <a:pt x="2373298" y="3284799"/>
                </a:lnTo>
                <a:lnTo>
                  <a:pt x="2388772" y="3241490"/>
                </a:lnTo>
                <a:lnTo>
                  <a:pt x="2394204" y="3194304"/>
                </a:lnTo>
                <a:lnTo>
                  <a:pt x="2394204" y="205739"/>
                </a:lnTo>
                <a:lnTo>
                  <a:pt x="2388772" y="158553"/>
                </a:lnTo>
                <a:lnTo>
                  <a:pt x="2373298" y="115244"/>
                </a:lnTo>
                <a:lnTo>
                  <a:pt x="2349017" y="77044"/>
                </a:lnTo>
                <a:lnTo>
                  <a:pt x="2317159" y="45186"/>
                </a:lnTo>
                <a:lnTo>
                  <a:pt x="2278959" y="20905"/>
                </a:lnTo>
                <a:lnTo>
                  <a:pt x="2235650" y="5431"/>
                </a:lnTo>
                <a:lnTo>
                  <a:pt x="218846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88423" y="365759"/>
            <a:ext cx="2394204" cy="3400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24700" y="5574790"/>
            <a:ext cx="2100072" cy="1283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9940" y="4303776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4">
                <a:moveTo>
                  <a:pt x="1959482" y="0"/>
                </a:moveTo>
                <a:lnTo>
                  <a:pt x="110108" y="0"/>
                </a:lnTo>
                <a:lnTo>
                  <a:pt x="67240" y="8649"/>
                </a:lnTo>
                <a:lnTo>
                  <a:pt x="32242" y="32242"/>
                </a:lnTo>
                <a:lnTo>
                  <a:pt x="8649" y="67240"/>
                </a:lnTo>
                <a:lnTo>
                  <a:pt x="0" y="110109"/>
                </a:lnTo>
                <a:lnTo>
                  <a:pt x="0" y="1171575"/>
                </a:lnTo>
                <a:lnTo>
                  <a:pt x="8649" y="1214443"/>
                </a:lnTo>
                <a:lnTo>
                  <a:pt x="32242" y="1249441"/>
                </a:lnTo>
                <a:lnTo>
                  <a:pt x="67240" y="1273034"/>
                </a:lnTo>
                <a:lnTo>
                  <a:pt x="110108" y="1281684"/>
                </a:lnTo>
                <a:lnTo>
                  <a:pt x="1959482" y="1281684"/>
                </a:lnTo>
                <a:lnTo>
                  <a:pt x="2002351" y="1273034"/>
                </a:lnTo>
                <a:lnTo>
                  <a:pt x="2037349" y="1249441"/>
                </a:lnTo>
                <a:lnTo>
                  <a:pt x="2060942" y="1214443"/>
                </a:lnTo>
                <a:lnTo>
                  <a:pt x="2069591" y="1171575"/>
                </a:lnTo>
                <a:lnTo>
                  <a:pt x="2069591" y="110109"/>
                </a:lnTo>
                <a:lnTo>
                  <a:pt x="2060942" y="67240"/>
                </a:lnTo>
                <a:lnTo>
                  <a:pt x="2037349" y="32242"/>
                </a:lnTo>
                <a:lnTo>
                  <a:pt x="2002351" y="8649"/>
                </a:lnTo>
                <a:lnTo>
                  <a:pt x="195948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39940" y="4303776"/>
            <a:ext cx="2069591" cy="12816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41052" y="5254752"/>
            <a:ext cx="2022348" cy="1264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56292" y="4030979"/>
            <a:ext cx="1991995" cy="1234440"/>
          </a:xfrm>
          <a:custGeom>
            <a:avLst/>
            <a:gdLst/>
            <a:ahLst/>
            <a:cxnLst/>
            <a:rect l="l" t="t" r="r" b="b"/>
            <a:pathLst>
              <a:path w="1991995" h="1234439">
                <a:moveTo>
                  <a:pt x="1885823" y="0"/>
                </a:moveTo>
                <a:lnTo>
                  <a:pt x="106044" y="0"/>
                </a:lnTo>
                <a:lnTo>
                  <a:pt x="64775" y="8336"/>
                </a:lnTo>
                <a:lnTo>
                  <a:pt x="31067" y="31067"/>
                </a:lnTo>
                <a:lnTo>
                  <a:pt x="8336" y="64775"/>
                </a:lnTo>
                <a:lnTo>
                  <a:pt x="0" y="106045"/>
                </a:lnTo>
                <a:lnTo>
                  <a:pt x="0" y="1128395"/>
                </a:lnTo>
                <a:lnTo>
                  <a:pt x="8336" y="1169664"/>
                </a:lnTo>
                <a:lnTo>
                  <a:pt x="31067" y="1203372"/>
                </a:lnTo>
                <a:lnTo>
                  <a:pt x="64775" y="1226103"/>
                </a:lnTo>
                <a:lnTo>
                  <a:pt x="106044" y="1234440"/>
                </a:lnTo>
                <a:lnTo>
                  <a:pt x="1885823" y="1234440"/>
                </a:lnTo>
                <a:lnTo>
                  <a:pt x="1927092" y="1226103"/>
                </a:lnTo>
                <a:lnTo>
                  <a:pt x="1960800" y="1203372"/>
                </a:lnTo>
                <a:lnTo>
                  <a:pt x="1983531" y="1169664"/>
                </a:lnTo>
                <a:lnTo>
                  <a:pt x="1991867" y="1128395"/>
                </a:lnTo>
                <a:lnTo>
                  <a:pt x="1991867" y="106045"/>
                </a:lnTo>
                <a:lnTo>
                  <a:pt x="1983531" y="64775"/>
                </a:lnTo>
                <a:lnTo>
                  <a:pt x="1960800" y="31067"/>
                </a:lnTo>
                <a:lnTo>
                  <a:pt x="1927092" y="8336"/>
                </a:lnTo>
                <a:lnTo>
                  <a:pt x="188582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56292" y="4030979"/>
            <a:ext cx="1991867" cy="12344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92823" y="3273552"/>
            <a:ext cx="2129028" cy="1397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08064" y="1917192"/>
            <a:ext cx="2098675" cy="1367155"/>
          </a:xfrm>
          <a:custGeom>
            <a:avLst/>
            <a:gdLst/>
            <a:ahLst/>
            <a:cxnLst/>
            <a:rect l="l" t="t" r="r" b="b"/>
            <a:pathLst>
              <a:path w="2098675" h="1367154">
                <a:moveTo>
                  <a:pt x="1981072" y="0"/>
                </a:moveTo>
                <a:lnTo>
                  <a:pt x="117475" y="0"/>
                </a:lnTo>
                <a:lnTo>
                  <a:pt x="71741" y="9229"/>
                </a:lnTo>
                <a:lnTo>
                  <a:pt x="34401" y="34401"/>
                </a:lnTo>
                <a:lnTo>
                  <a:pt x="9229" y="71741"/>
                </a:lnTo>
                <a:lnTo>
                  <a:pt x="0" y="117475"/>
                </a:lnTo>
                <a:lnTo>
                  <a:pt x="0" y="1249553"/>
                </a:lnTo>
                <a:lnTo>
                  <a:pt x="9229" y="1295286"/>
                </a:lnTo>
                <a:lnTo>
                  <a:pt x="34401" y="1332626"/>
                </a:lnTo>
                <a:lnTo>
                  <a:pt x="71741" y="1357798"/>
                </a:lnTo>
                <a:lnTo>
                  <a:pt x="117475" y="1367028"/>
                </a:lnTo>
                <a:lnTo>
                  <a:pt x="1981072" y="1367028"/>
                </a:lnTo>
                <a:lnTo>
                  <a:pt x="2026806" y="1357798"/>
                </a:lnTo>
                <a:lnTo>
                  <a:pt x="2064146" y="1332626"/>
                </a:lnTo>
                <a:lnTo>
                  <a:pt x="2089318" y="1295286"/>
                </a:lnTo>
                <a:lnTo>
                  <a:pt x="2098547" y="1249553"/>
                </a:lnTo>
                <a:lnTo>
                  <a:pt x="2098547" y="117475"/>
                </a:lnTo>
                <a:lnTo>
                  <a:pt x="2089318" y="71741"/>
                </a:lnTo>
                <a:lnTo>
                  <a:pt x="2064146" y="34401"/>
                </a:lnTo>
                <a:lnTo>
                  <a:pt x="2026806" y="9229"/>
                </a:lnTo>
                <a:lnTo>
                  <a:pt x="198107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08064" y="1917192"/>
            <a:ext cx="2098547" cy="1367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012305" y="3411092"/>
            <a:ext cx="8680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am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run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42778" y="5549900"/>
            <a:ext cx="991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Cameroon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94523" y="5680659"/>
            <a:ext cx="990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Cameroun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381000"/>
            <a:ext cx="9144000" cy="61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95656" y="216407"/>
            <a:ext cx="4882896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323799"/>
            <a:ext cx="42818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27225" algn="l"/>
              </a:tabLst>
            </a:pPr>
            <a:r>
              <a:rPr sz="3200" spc="-30" dirty="0">
                <a:solidFill>
                  <a:srgbClr val="FFFFFF"/>
                </a:solidFill>
                <a:latin typeface="Cambria"/>
                <a:cs typeface="Cambria"/>
              </a:rPr>
              <a:t>COUNTRY	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QUICK</a:t>
            </a:r>
            <a:r>
              <a:rPr sz="3200" spc="-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5" dirty="0">
                <a:solidFill>
                  <a:srgbClr val="FFFFFF"/>
                </a:solidFill>
                <a:latin typeface="Cambria"/>
                <a:cs typeface="Cambria"/>
              </a:rPr>
              <a:t>FACTS</a:t>
            </a:r>
            <a:endParaRPr sz="32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000" y="1094322"/>
            <a:ext cx="7221220" cy="4669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Size: 183,568</a:t>
            </a:r>
            <a:r>
              <a:rPr sz="28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mi²</a:t>
            </a:r>
            <a:r>
              <a:rPr lang="en-CA" sz="2800" spc="-10" dirty="0">
                <a:solidFill>
                  <a:srgbClr val="FFFFFF"/>
                </a:solidFill>
                <a:latin typeface="Cambria"/>
                <a:cs typeface="Cambria"/>
              </a:rPr>
              <a:t> (475.000 km²)</a:t>
            </a: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2369185" algn="l"/>
              </a:tabLst>
            </a:pP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Largest</a:t>
            </a:r>
            <a:r>
              <a:rPr sz="2800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city:	Douala (Economic</a:t>
            </a:r>
            <a:r>
              <a:rPr sz="28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capital)</a:t>
            </a: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Major language: </a:t>
            </a:r>
            <a:r>
              <a:rPr sz="2800" spc="-20" dirty="0">
                <a:solidFill>
                  <a:srgbClr val="FFFFFF"/>
                </a:solidFill>
                <a:latin typeface="Cambria"/>
                <a:cs typeface="Cambria"/>
              </a:rPr>
              <a:t>French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28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English</a:t>
            </a: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Major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religions: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Christianity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28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Islam</a:t>
            </a:r>
            <a:endParaRPr lang="en-CA" sz="2800" spc="-10" dirty="0">
              <a:solidFill>
                <a:srgbClr val="FFFFFF"/>
              </a:solidFill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10" dirty="0">
                <a:solidFill>
                  <a:srgbClr val="FFFFFF"/>
                </a:solidFill>
                <a:latin typeface="Cambria"/>
                <a:cs typeface="Cambria"/>
              </a:rPr>
              <a:t>Alphabetization rate: over 60%</a:t>
            </a: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Life expectancy: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Male: 55.5 / </a:t>
            </a:r>
            <a:r>
              <a:rPr sz="2800" spc="-20" dirty="0">
                <a:solidFill>
                  <a:srgbClr val="FFFFFF"/>
                </a:solidFill>
                <a:latin typeface="Cambria"/>
                <a:cs typeface="Cambria"/>
              </a:rPr>
              <a:t>Female:</a:t>
            </a:r>
            <a:r>
              <a:rPr sz="28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57.6</a:t>
            </a: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2768600" algn="l"/>
              </a:tabLst>
            </a:pP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Monetary</a:t>
            </a:r>
            <a:r>
              <a:rPr sz="2800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unit:	</a:t>
            </a:r>
            <a:r>
              <a:rPr sz="2800" spc="-70" dirty="0">
                <a:solidFill>
                  <a:srgbClr val="FFFFFF"/>
                </a:solidFill>
                <a:latin typeface="Cambria"/>
                <a:cs typeface="Cambria"/>
              </a:rPr>
              <a:t>CFA</a:t>
            </a:r>
            <a:r>
              <a:rPr sz="28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mbria"/>
                <a:cs typeface="Cambria"/>
              </a:rPr>
              <a:t>Francs</a:t>
            </a:r>
            <a:endParaRPr sz="2800" dirty="0">
              <a:latin typeface="Cambria"/>
              <a:cs typeface="Cambria"/>
            </a:endParaRPr>
          </a:p>
          <a:p>
            <a:pPr marL="355600" marR="5080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  <a:tab pos="2591435" algn="l"/>
              </a:tabLst>
            </a:pP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Main exports:	Crude </a:t>
            </a:r>
            <a:r>
              <a:rPr sz="2800" dirty="0">
                <a:solidFill>
                  <a:srgbClr val="FFFFFF"/>
                </a:solidFill>
                <a:latin typeface="Cambria"/>
                <a:cs typeface="Cambria"/>
              </a:rPr>
              <a:t>oil,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petroleum products,  </a:t>
            </a:r>
            <a:r>
              <a:rPr sz="2800" spc="-45" dirty="0">
                <a:solidFill>
                  <a:srgbClr val="FFFFFF"/>
                </a:solidFill>
                <a:latin typeface="Cambria"/>
                <a:cs typeface="Cambria"/>
              </a:rPr>
              <a:t>lumber,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cocoa, aluminum, coffee </a:t>
            </a:r>
            <a:r>
              <a:rPr sz="2800" spc="-1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28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cotton.</a:t>
            </a:r>
            <a:endParaRPr sz="28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GNI per </a:t>
            </a:r>
            <a:r>
              <a:rPr sz="2800" dirty="0">
                <a:solidFill>
                  <a:srgbClr val="FFFFFF"/>
                </a:solidFill>
                <a:latin typeface="Cambria"/>
                <a:cs typeface="Cambria"/>
              </a:rPr>
              <a:t>capita: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$1,360</a:t>
            </a:r>
            <a:r>
              <a:rPr sz="28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(201</a:t>
            </a:r>
            <a:r>
              <a:rPr lang="en-CA" sz="2800" spc="-5" dirty="0">
                <a:solidFill>
                  <a:srgbClr val="FFFFFF"/>
                </a:solidFill>
                <a:latin typeface="Cambria"/>
                <a:cs typeface="Cambria"/>
              </a:rPr>
              <a:t>8</a:t>
            </a:r>
            <a:r>
              <a:rPr sz="2800" spc="-5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endParaRPr sz="2800" dirty="0">
              <a:latin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18873" y="332231"/>
            <a:ext cx="7822692" cy="1271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598678"/>
            <a:ext cx="6993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98265" algn="l"/>
                <a:tab pos="4681220" algn="l"/>
              </a:tabLst>
            </a:pPr>
            <a:r>
              <a:rPr sz="3600" dirty="0">
                <a:latin typeface="Cambria"/>
                <a:cs typeface="Cambria"/>
              </a:rPr>
              <a:t>CURRENT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EVENTS	OR	KEY</a:t>
            </a:r>
            <a:r>
              <a:rPr sz="3600" spc="-8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ISSUES</a:t>
            </a:r>
            <a:endParaRPr sz="36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180" y="1547825"/>
            <a:ext cx="4400550" cy="48891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4384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CA" sz="2600" spc="-5" dirty="0">
                <a:latin typeface="Cambria"/>
                <a:cs typeface="Cambria"/>
              </a:rPr>
              <a:t>NOSO atrocities</a:t>
            </a:r>
          </a:p>
          <a:p>
            <a:pPr marL="355600" marR="24384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5" dirty="0">
                <a:latin typeface="Cambria"/>
                <a:cs typeface="Cambria"/>
              </a:rPr>
              <a:t>Security: </a:t>
            </a:r>
            <a:r>
              <a:rPr sz="2600" spc="-15" dirty="0">
                <a:latin typeface="Cambria"/>
                <a:cs typeface="Cambria"/>
              </a:rPr>
              <a:t>Boko </a:t>
            </a:r>
            <a:r>
              <a:rPr sz="2600" spc="-10" dirty="0">
                <a:latin typeface="Cambria"/>
                <a:cs typeface="Cambria"/>
              </a:rPr>
              <a:t>Haram  </a:t>
            </a:r>
            <a:r>
              <a:rPr sz="2600" spc="-30" dirty="0">
                <a:latin typeface="Cambria"/>
                <a:cs typeface="Cambria"/>
              </a:rPr>
              <a:t>Terrorist </a:t>
            </a:r>
            <a:r>
              <a:rPr sz="2600" spc="-10" dirty="0">
                <a:latin typeface="Cambria"/>
                <a:cs typeface="Cambria"/>
              </a:rPr>
              <a:t>group </a:t>
            </a:r>
            <a:r>
              <a:rPr sz="2600" spc="-5" dirty="0">
                <a:latin typeface="Cambria"/>
                <a:cs typeface="Cambria"/>
              </a:rPr>
              <a:t>insurgency  </a:t>
            </a:r>
            <a:r>
              <a:rPr sz="2600" dirty="0">
                <a:latin typeface="Cambria"/>
                <a:cs typeface="Cambria"/>
              </a:rPr>
              <a:t>in</a:t>
            </a:r>
            <a:r>
              <a:rPr sz="2600" spc="-5" dirty="0">
                <a:latin typeface="Cambria"/>
                <a:cs typeface="Cambria"/>
              </a:rPr>
              <a:t> Cameroon</a:t>
            </a:r>
            <a:endParaRPr sz="26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5" dirty="0">
                <a:latin typeface="Cambria"/>
                <a:cs typeface="Cambria"/>
              </a:rPr>
              <a:t>Inadequate</a:t>
            </a:r>
            <a:r>
              <a:rPr sz="2600" spc="-30" dirty="0">
                <a:latin typeface="Cambria"/>
                <a:cs typeface="Cambria"/>
              </a:rPr>
              <a:t> </a:t>
            </a:r>
            <a:r>
              <a:rPr sz="2600" spc="-10" dirty="0">
                <a:latin typeface="Cambria"/>
                <a:cs typeface="Cambria"/>
              </a:rPr>
              <a:t>infrastructure</a:t>
            </a:r>
            <a:endParaRPr sz="26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5" dirty="0">
                <a:latin typeface="Cambria"/>
                <a:cs typeface="Cambria"/>
              </a:rPr>
              <a:t>Unemployment</a:t>
            </a:r>
            <a:endParaRPr sz="26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Cambria"/>
                <a:cs typeface="Cambria"/>
              </a:rPr>
              <a:t>Corruption &amp;</a:t>
            </a:r>
            <a:r>
              <a:rPr sz="2600" spc="-45" dirty="0">
                <a:latin typeface="Cambria"/>
                <a:cs typeface="Cambria"/>
              </a:rPr>
              <a:t> </a:t>
            </a:r>
            <a:r>
              <a:rPr sz="2600" spc="-5" dirty="0">
                <a:latin typeface="Cambria"/>
                <a:cs typeface="Cambria"/>
              </a:rPr>
              <a:t>Embezzlement</a:t>
            </a:r>
            <a:endParaRPr sz="26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15" dirty="0">
                <a:latin typeface="Cambria"/>
                <a:cs typeface="Cambria"/>
              </a:rPr>
              <a:t>Poor </a:t>
            </a:r>
            <a:r>
              <a:rPr sz="2600" spc="-5" dirty="0">
                <a:latin typeface="Cambria"/>
                <a:cs typeface="Cambria"/>
              </a:rPr>
              <a:t>medical</a:t>
            </a:r>
            <a:r>
              <a:rPr sz="2600" spc="-25" dirty="0">
                <a:latin typeface="Cambria"/>
                <a:cs typeface="Cambria"/>
              </a:rPr>
              <a:t> </a:t>
            </a:r>
            <a:r>
              <a:rPr sz="2600" spc="-10" dirty="0">
                <a:latin typeface="Cambria"/>
                <a:cs typeface="Cambria"/>
              </a:rPr>
              <a:t>facilities</a:t>
            </a:r>
            <a:endParaRPr sz="2600" dirty="0">
              <a:latin typeface="Cambria"/>
              <a:cs typeface="Cambria"/>
            </a:endParaRPr>
          </a:p>
          <a:p>
            <a:pPr marL="355600" marR="407670" indent="-3429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5" dirty="0">
                <a:latin typeface="Cambria"/>
                <a:cs typeface="Cambria"/>
              </a:rPr>
              <a:t>Deforestation and</a:t>
            </a:r>
            <a:r>
              <a:rPr sz="2600" spc="-105" dirty="0">
                <a:latin typeface="Cambria"/>
                <a:cs typeface="Cambria"/>
              </a:rPr>
              <a:t> </a:t>
            </a:r>
            <a:r>
              <a:rPr sz="2600" spc="-5" dirty="0">
                <a:latin typeface="Cambria"/>
                <a:cs typeface="Cambria"/>
              </a:rPr>
              <a:t>climate  </a:t>
            </a:r>
            <a:r>
              <a:rPr sz="2600" dirty="0">
                <a:latin typeface="Cambria"/>
                <a:cs typeface="Cambria"/>
              </a:rPr>
              <a:t>change</a:t>
            </a: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10" dirty="0">
                <a:latin typeface="Cambria"/>
                <a:cs typeface="Cambria"/>
              </a:rPr>
              <a:t>Political</a:t>
            </a:r>
            <a:r>
              <a:rPr sz="2600" spc="-5" dirty="0">
                <a:latin typeface="Cambria"/>
                <a:cs typeface="Cambria"/>
              </a:rPr>
              <a:t> </a:t>
            </a:r>
            <a:r>
              <a:rPr sz="2600" spc="-10" dirty="0">
                <a:latin typeface="Cambria"/>
                <a:cs typeface="Cambria"/>
              </a:rPr>
              <a:t>tensions</a:t>
            </a:r>
            <a:endParaRPr sz="2600" dirty="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29400" y="1295400"/>
            <a:ext cx="4492752" cy="2394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  <a:latin typeface="Cambria"/>
                <a:cs typeface="Cambria"/>
              </a:rPr>
              <a:t>ECONOMICS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713BD7F-59ED-41BC-F052-01A156A8D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object 3"/>
          <p:cNvSpPr/>
          <p:nvPr/>
        </p:nvSpPr>
        <p:spPr>
          <a:xfrm>
            <a:off x="0" y="1358557"/>
            <a:ext cx="4572000" cy="528320"/>
          </a:xfrm>
          <a:custGeom>
            <a:avLst/>
            <a:gdLst/>
            <a:ahLst/>
            <a:cxnLst/>
            <a:rect l="l" t="t" r="r" b="b"/>
            <a:pathLst>
              <a:path w="4572000" h="528319">
                <a:moveTo>
                  <a:pt x="0" y="527773"/>
                </a:moveTo>
                <a:lnTo>
                  <a:pt x="4572000" y="527773"/>
                </a:lnTo>
                <a:lnTo>
                  <a:pt x="4572000" y="0"/>
                </a:lnTo>
                <a:lnTo>
                  <a:pt x="0" y="0"/>
                </a:lnTo>
                <a:lnTo>
                  <a:pt x="0" y="527773"/>
                </a:lnTo>
                <a:close/>
              </a:path>
            </a:pathLst>
          </a:custGeom>
          <a:solidFill>
            <a:srgbClr val="FD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0" y="1358557"/>
            <a:ext cx="4572000" cy="528320"/>
          </a:xfrm>
          <a:custGeom>
            <a:avLst/>
            <a:gdLst/>
            <a:ahLst/>
            <a:cxnLst/>
            <a:rect l="l" t="t" r="r" b="b"/>
            <a:pathLst>
              <a:path w="4572000" h="528319">
                <a:moveTo>
                  <a:pt x="0" y="527773"/>
                </a:moveTo>
                <a:lnTo>
                  <a:pt x="4572000" y="527773"/>
                </a:lnTo>
                <a:lnTo>
                  <a:pt x="4572000" y="0"/>
                </a:lnTo>
                <a:lnTo>
                  <a:pt x="0" y="0"/>
                </a:lnTo>
                <a:lnTo>
                  <a:pt x="0" y="527773"/>
                </a:lnTo>
                <a:close/>
              </a:path>
            </a:pathLst>
          </a:custGeom>
          <a:solidFill>
            <a:srgbClr val="FD85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1886343"/>
            <a:ext cx="4572000" cy="458470"/>
          </a:xfrm>
          <a:custGeom>
            <a:avLst/>
            <a:gdLst/>
            <a:ahLst/>
            <a:cxnLst/>
            <a:rect l="l" t="t" r="r" b="b"/>
            <a:pathLst>
              <a:path w="4572000" h="458469">
                <a:moveTo>
                  <a:pt x="0" y="458330"/>
                </a:moveTo>
                <a:lnTo>
                  <a:pt x="4572000" y="458330"/>
                </a:lnTo>
                <a:lnTo>
                  <a:pt x="4572000" y="0"/>
                </a:lnTo>
                <a:lnTo>
                  <a:pt x="0" y="0"/>
                </a:lnTo>
                <a:lnTo>
                  <a:pt x="0" y="458330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1886343"/>
            <a:ext cx="4572000" cy="458470"/>
          </a:xfrm>
          <a:custGeom>
            <a:avLst/>
            <a:gdLst/>
            <a:ahLst/>
            <a:cxnLst/>
            <a:rect l="l" t="t" r="r" b="b"/>
            <a:pathLst>
              <a:path w="4572000" h="458469">
                <a:moveTo>
                  <a:pt x="0" y="458330"/>
                </a:moveTo>
                <a:lnTo>
                  <a:pt x="4572000" y="458330"/>
                </a:lnTo>
                <a:lnTo>
                  <a:pt x="4572000" y="0"/>
                </a:lnTo>
                <a:lnTo>
                  <a:pt x="0" y="0"/>
                </a:lnTo>
                <a:lnTo>
                  <a:pt x="0" y="458330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344686"/>
            <a:ext cx="4572000" cy="458470"/>
          </a:xfrm>
          <a:custGeom>
            <a:avLst/>
            <a:gdLst/>
            <a:ahLst/>
            <a:cxnLst/>
            <a:rect l="l" t="t" r="r" b="b"/>
            <a:pathLst>
              <a:path w="4572000" h="458469">
                <a:moveTo>
                  <a:pt x="0" y="458330"/>
                </a:moveTo>
                <a:lnTo>
                  <a:pt x="4572000" y="458330"/>
                </a:lnTo>
                <a:lnTo>
                  <a:pt x="4572000" y="0"/>
                </a:lnTo>
                <a:lnTo>
                  <a:pt x="0" y="0"/>
                </a:lnTo>
                <a:lnTo>
                  <a:pt x="0" y="458330"/>
                </a:lnTo>
                <a:close/>
              </a:path>
            </a:pathLst>
          </a:custGeom>
          <a:solidFill>
            <a:srgbClr val="FF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0" y="2344686"/>
            <a:ext cx="4572000" cy="458470"/>
          </a:xfrm>
          <a:custGeom>
            <a:avLst/>
            <a:gdLst/>
            <a:ahLst/>
            <a:cxnLst/>
            <a:rect l="l" t="t" r="r" b="b"/>
            <a:pathLst>
              <a:path w="4572000" h="458469">
                <a:moveTo>
                  <a:pt x="0" y="458330"/>
                </a:moveTo>
                <a:lnTo>
                  <a:pt x="4572000" y="458330"/>
                </a:lnTo>
                <a:lnTo>
                  <a:pt x="4572000" y="0"/>
                </a:lnTo>
                <a:lnTo>
                  <a:pt x="0" y="0"/>
                </a:lnTo>
                <a:lnTo>
                  <a:pt x="0" y="458330"/>
                </a:lnTo>
                <a:close/>
              </a:path>
            </a:pathLst>
          </a:custGeom>
          <a:solidFill>
            <a:srgbClr val="FF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803029"/>
            <a:ext cx="4572000" cy="458470"/>
          </a:xfrm>
          <a:custGeom>
            <a:avLst/>
            <a:gdLst/>
            <a:ahLst/>
            <a:cxnLst/>
            <a:rect l="l" t="t" r="r" b="b"/>
            <a:pathLst>
              <a:path w="4572000" h="458470">
                <a:moveTo>
                  <a:pt x="0" y="458330"/>
                </a:moveTo>
                <a:lnTo>
                  <a:pt x="4572000" y="458330"/>
                </a:lnTo>
                <a:lnTo>
                  <a:pt x="4572000" y="0"/>
                </a:lnTo>
                <a:lnTo>
                  <a:pt x="0" y="0"/>
                </a:lnTo>
                <a:lnTo>
                  <a:pt x="0" y="458330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0" y="2803029"/>
            <a:ext cx="4572000" cy="458470"/>
          </a:xfrm>
          <a:custGeom>
            <a:avLst/>
            <a:gdLst/>
            <a:ahLst/>
            <a:cxnLst/>
            <a:rect l="l" t="t" r="r" b="b"/>
            <a:pathLst>
              <a:path w="4572000" h="458470">
                <a:moveTo>
                  <a:pt x="0" y="458330"/>
                </a:moveTo>
                <a:lnTo>
                  <a:pt x="4572000" y="458330"/>
                </a:lnTo>
                <a:lnTo>
                  <a:pt x="4572000" y="0"/>
                </a:lnTo>
                <a:lnTo>
                  <a:pt x="0" y="0"/>
                </a:lnTo>
                <a:lnTo>
                  <a:pt x="0" y="458330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261359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79">
                <a:moveTo>
                  <a:pt x="0" y="640079"/>
                </a:moveTo>
                <a:lnTo>
                  <a:pt x="4572000" y="640079"/>
                </a:lnTo>
                <a:lnTo>
                  <a:pt x="457200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F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00" y="3261359"/>
            <a:ext cx="4572000" cy="640080"/>
          </a:xfrm>
          <a:custGeom>
            <a:avLst/>
            <a:gdLst/>
            <a:ahLst/>
            <a:cxnLst/>
            <a:rect l="l" t="t" r="r" b="b"/>
            <a:pathLst>
              <a:path w="4572000" h="640079">
                <a:moveTo>
                  <a:pt x="0" y="640079"/>
                </a:moveTo>
                <a:lnTo>
                  <a:pt x="4572000" y="640079"/>
                </a:lnTo>
                <a:lnTo>
                  <a:pt x="457200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F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01440"/>
            <a:ext cx="4572000" cy="441959"/>
          </a:xfrm>
          <a:custGeom>
            <a:avLst/>
            <a:gdLst/>
            <a:ahLst/>
            <a:cxnLst/>
            <a:rect l="l" t="t" r="r" b="b"/>
            <a:pathLst>
              <a:path w="4572000" h="441960">
                <a:moveTo>
                  <a:pt x="0" y="441960"/>
                </a:moveTo>
                <a:lnTo>
                  <a:pt x="4572000" y="441960"/>
                </a:lnTo>
                <a:lnTo>
                  <a:pt x="4572000" y="0"/>
                </a:lnTo>
                <a:lnTo>
                  <a:pt x="0" y="0"/>
                </a:lnTo>
                <a:lnTo>
                  <a:pt x="0" y="441960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0" y="3901440"/>
            <a:ext cx="4572000" cy="441959"/>
          </a:xfrm>
          <a:custGeom>
            <a:avLst/>
            <a:gdLst/>
            <a:ahLst/>
            <a:cxnLst/>
            <a:rect l="l" t="t" r="r" b="b"/>
            <a:pathLst>
              <a:path w="4572000" h="441960">
                <a:moveTo>
                  <a:pt x="0" y="441960"/>
                </a:moveTo>
                <a:lnTo>
                  <a:pt x="4572000" y="441960"/>
                </a:lnTo>
                <a:lnTo>
                  <a:pt x="4572000" y="0"/>
                </a:lnTo>
                <a:lnTo>
                  <a:pt x="0" y="0"/>
                </a:lnTo>
                <a:lnTo>
                  <a:pt x="0" y="441960"/>
                </a:lnTo>
                <a:close/>
              </a:path>
            </a:pathLst>
          </a:custGeom>
          <a:solidFill>
            <a:srgbClr val="FFD9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0" y="1352296"/>
            <a:ext cx="0" cy="2997835"/>
          </a:xfrm>
          <a:custGeom>
            <a:avLst/>
            <a:gdLst/>
            <a:ahLst/>
            <a:cxnLst/>
            <a:rect l="l" t="t" r="r" b="b"/>
            <a:pathLst>
              <a:path h="2997835">
                <a:moveTo>
                  <a:pt x="0" y="0"/>
                </a:moveTo>
                <a:lnTo>
                  <a:pt x="0" y="29974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8863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34467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80301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6135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390144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352296"/>
            <a:ext cx="0" cy="2997835"/>
          </a:xfrm>
          <a:custGeom>
            <a:avLst/>
            <a:gdLst/>
            <a:ahLst/>
            <a:cxnLst/>
            <a:rect l="l" t="t" r="r" b="b"/>
            <a:pathLst>
              <a:path h="2997835">
                <a:moveTo>
                  <a:pt x="0" y="0"/>
                </a:moveTo>
                <a:lnTo>
                  <a:pt x="0" y="29974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4000" y="1352296"/>
            <a:ext cx="0" cy="2997835"/>
          </a:xfrm>
          <a:custGeom>
            <a:avLst/>
            <a:gdLst/>
            <a:ahLst/>
            <a:cxnLst/>
            <a:rect l="l" t="t" r="r" b="b"/>
            <a:pathLst>
              <a:path h="2997835">
                <a:moveTo>
                  <a:pt x="0" y="0"/>
                </a:moveTo>
                <a:lnTo>
                  <a:pt x="0" y="29974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358646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434340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651628" y="1376934"/>
            <a:ext cx="4364990" cy="2202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Major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Imports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Categories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67100"/>
              </a:lnSpc>
              <a:spcBef>
                <a:spcPts val="545"/>
              </a:spcBef>
            </a:pPr>
            <a:r>
              <a:rPr sz="1800" spc="-10" dirty="0">
                <a:latin typeface="Calibri"/>
                <a:cs typeface="Calibri"/>
              </a:rPr>
              <a:t>Refined mineral </a:t>
            </a:r>
            <a:r>
              <a:rPr sz="1800" spc="-5" dirty="0">
                <a:latin typeface="Calibri"/>
                <a:cs typeface="Calibri"/>
              </a:rPr>
              <a:t>fuels, </a:t>
            </a:r>
            <a:r>
              <a:rPr sz="1800" spc="-10" dirty="0">
                <a:latin typeface="Calibri"/>
                <a:cs typeface="Calibri"/>
              </a:rPr>
              <a:t>oils, distillation products  Boilers, </a:t>
            </a:r>
            <a:r>
              <a:rPr sz="1800" spc="-20" dirty="0">
                <a:latin typeface="Calibri"/>
                <a:cs typeface="Calibri"/>
              </a:rPr>
              <a:t>machinery, </a:t>
            </a:r>
            <a:r>
              <a:rPr sz="1800" spc="-5" dirty="0">
                <a:latin typeface="Calibri"/>
                <a:cs typeface="Calibri"/>
              </a:rPr>
              <a:t>nuclear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reactors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1800" spc="-15" dirty="0">
                <a:latin typeface="Calibri"/>
                <a:cs typeface="Calibri"/>
              </a:rPr>
              <a:t>Vehicles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automobiles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sz="1800" spc="-10" dirty="0">
                <a:latin typeface="Calibri"/>
                <a:cs typeface="Calibri"/>
              </a:rPr>
              <a:t>Electrical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electronic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equipment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739" y="1376934"/>
            <a:ext cx="4044315" cy="284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Major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Exports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Categories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67100"/>
              </a:lnSpc>
              <a:spcBef>
                <a:spcPts val="545"/>
              </a:spcBef>
            </a:pPr>
            <a:r>
              <a:rPr sz="1800" spc="-10" dirty="0">
                <a:latin typeface="Calibri"/>
                <a:cs typeface="Calibri"/>
              </a:rPr>
              <a:t>Mineral </a:t>
            </a:r>
            <a:r>
              <a:rPr sz="1800" spc="-5" dirty="0">
                <a:latin typeface="Calibri"/>
                <a:cs typeface="Calibri"/>
              </a:rPr>
              <a:t>fuels, </a:t>
            </a:r>
            <a:r>
              <a:rPr sz="1800" spc="-10" dirty="0">
                <a:latin typeface="Calibri"/>
                <a:cs typeface="Calibri"/>
              </a:rPr>
              <a:t>oils, distillation products  </a:t>
            </a:r>
            <a:r>
              <a:rPr sz="1800" spc="-20" dirty="0">
                <a:latin typeface="Calibri"/>
                <a:cs typeface="Calibri"/>
              </a:rPr>
              <a:t>Wood, </a:t>
            </a:r>
            <a:r>
              <a:rPr sz="1800" spc="-5" dirty="0">
                <a:latin typeface="Calibri"/>
                <a:cs typeface="Calibri"/>
              </a:rPr>
              <a:t>articles of </a:t>
            </a:r>
            <a:r>
              <a:rPr sz="1800" spc="-10" dirty="0">
                <a:latin typeface="Calibri"/>
                <a:cs typeface="Calibri"/>
              </a:rPr>
              <a:t>wood,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wood charcoal  Cocoa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cocoa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preparations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sz="1800" spc="-10" dirty="0">
                <a:latin typeface="Calibri"/>
                <a:cs typeface="Calibri"/>
              </a:rPr>
              <a:t>Edible </a:t>
            </a:r>
            <a:r>
              <a:rPr sz="1800" spc="-5" dirty="0">
                <a:latin typeface="Calibri"/>
                <a:cs typeface="Calibri"/>
              </a:rPr>
              <a:t>fruit, nuts, peel of citrus fruit,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melons</a:t>
            </a: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800" spc="-5" dirty="0">
                <a:latin typeface="Calibri"/>
                <a:cs typeface="Calibri"/>
              </a:rPr>
              <a:t>Aluminium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articles of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aluminium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51628" y="3920108"/>
            <a:ext cx="703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Ce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eals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4343399"/>
            <a:ext cx="6172200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62261" y="4336451"/>
            <a:ext cx="2971800" cy="2497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524002"/>
            <a:ext cx="2240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mbria"/>
                <a:cs typeface="Cambria"/>
              </a:rPr>
              <a:t>CURRENCY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418081"/>
            <a:ext cx="5288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mbria"/>
                <a:cs typeface="Cambria"/>
              </a:rPr>
              <a:t>One </a:t>
            </a:r>
            <a:r>
              <a:rPr sz="2800" spc="-5" dirty="0">
                <a:latin typeface="Cambria"/>
                <a:cs typeface="Cambria"/>
              </a:rPr>
              <a:t>US Dollar = 590.61 </a:t>
            </a:r>
            <a:r>
              <a:rPr sz="2800" spc="-70" dirty="0">
                <a:latin typeface="Cambria"/>
                <a:cs typeface="Cambria"/>
              </a:rPr>
              <a:t>CFA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25" dirty="0">
                <a:latin typeface="Cambria"/>
                <a:cs typeface="Cambria"/>
              </a:rPr>
              <a:t>Francs</a:t>
            </a:r>
            <a:endParaRPr sz="2800" dirty="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05600" y="960120"/>
            <a:ext cx="4800600" cy="2240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7600" y="3425687"/>
            <a:ext cx="6095999" cy="2906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2350770"/>
            <a:ext cx="3048000" cy="2613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127" y="-182151"/>
            <a:ext cx="1565473" cy="69057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1" spc="5" dirty="0">
                <a:latin typeface="Gabriola"/>
                <a:cs typeface="Gabriola"/>
              </a:rPr>
              <a:t>Culture</a:t>
            </a:r>
            <a:endParaRPr sz="4400" dirty="0">
              <a:latin typeface="Gabriola"/>
              <a:cs typeface="Gabriol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3997" y="529033"/>
            <a:ext cx="12038003" cy="1315488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62585" marR="1121410" indent="-342900">
              <a:lnSpc>
                <a:spcPts val="302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10" dirty="0">
                <a:latin typeface="Calibri"/>
                <a:cs typeface="Calibri"/>
              </a:rPr>
              <a:t>Les </a:t>
            </a:r>
            <a:r>
              <a:rPr sz="2000" spc="-20" dirty="0">
                <a:latin typeface="Calibri"/>
                <a:cs typeface="Calibri"/>
              </a:rPr>
              <a:t>premiers </a:t>
            </a:r>
            <a:r>
              <a:rPr sz="2000" spc="-15" dirty="0">
                <a:latin typeface="Calibri"/>
                <a:cs typeface="Calibri"/>
              </a:rPr>
              <a:t>habitants </a:t>
            </a:r>
            <a:r>
              <a:rPr sz="2000" spc="-10" dirty="0">
                <a:latin typeface="Calibri"/>
                <a:cs typeface="Calibri"/>
              </a:rPr>
              <a:t>du  </a:t>
            </a:r>
            <a:r>
              <a:rPr sz="2000" spc="-15" dirty="0">
                <a:latin typeface="Calibri"/>
                <a:cs typeface="Calibri"/>
              </a:rPr>
              <a:t>Cameroun </a:t>
            </a:r>
            <a:r>
              <a:rPr sz="2000" spc="-20" dirty="0">
                <a:latin typeface="Calibri"/>
                <a:cs typeface="Calibri"/>
              </a:rPr>
              <a:t>furent </a:t>
            </a:r>
            <a:r>
              <a:rPr sz="2000" spc="-5" dirty="0">
                <a:latin typeface="Calibri"/>
                <a:cs typeface="Calibri"/>
              </a:rPr>
              <a:t>les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Pygmées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lang="en-CA" sz="2000" dirty="0">
              <a:latin typeface="Calibri"/>
              <a:cs typeface="Calibri"/>
            </a:endParaRPr>
          </a:p>
          <a:p>
            <a:pPr marL="362585" marR="1121410" indent="-342900">
              <a:lnSpc>
                <a:spcPts val="302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10" dirty="0" err="1">
                <a:latin typeface="Calibri"/>
                <a:cs typeface="Calibri"/>
              </a:rPr>
              <a:t>Aujourd’hui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le </a:t>
            </a:r>
            <a:r>
              <a:rPr sz="2000" spc="-15" dirty="0">
                <a:latin typeface="Calibri"/>
                <a:cs typeface="Calibri"/>
              </a:rPr>
              <a:t>Cameroun compte </a:t>
            </a:r>
            <a:r>
              <a:rPr sz="2000" spc="-10" dirty="0">
                <a:latin typeface="Calibri"/>
                <a:cs typeface="Calibri"/>
              </a:rPr>
              <a:t>plus </a:t>
            </a:r>
            <a:r>
              <a:rPr sz="2000" spc="-5" dirty="0">
                <a:latin typeface="Calibri"/>
                <a:cs typeface="Calibri"/>
              </a:rPr>
              <a:t>de 265 </a:t>
            </a:r>
            <a:r>
              <a:rPr sz="2000" spc="-10" dirty="0" err="1">
                <a:latin typeface="Calibri"/>
                <a:cs typeface="Calibri"/>
              </a:rPr>
              <a:t>ethnies</a:t>
            </a:r>
            <a:r>
              <a:rPr lang="en-CA" sz="2000" spc="-10" dirty="0">
                <a:latin typeface="Calibri"/>
                <a:cs typeface="Calibri"/>
              </a:rPr>
              <a:t> et </a:t>
            </a:r>
            <a:r>
              <a:rPr lang="en-CA" sz="2000" spc="-10" dirty="0" err="1">
                <a:latin typeface="Calibri"/>
                <a:cs typeface="Calibri"/>
              </a:rPr>
              <a:t>autant</a:t>
            </a:r>
            <a:r>
              <a:rPr lang="en-CA" sz="2000" spc="-10" dirty="0">
                <a:latin typeface="Calibri"/>
                <a:cs typeface="Calibri"/>
              </a:rPr>
              <a:t> de </a:t>
            </a:r>
            <a:r>
              <a:rPr sz="2000" spc="-10" dirty="0" err="1">
                <a:latin typeface="Calibri"/>
                <a:cs typeface="Calibri"/>
              </a:rPr>
              <a:t>dialectes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lang="en-CA" sz="2000" spc="-10" dirty="0">
              <a:latin typeface="Calibri"/>
              <a:cs typeface="Calibri"/>
            </a:endParaRPr>
          </a:p>
          <a:p>
            <a:pPr marL="362585" marR="1121410" indent="-342900">
              <a:lnSpc>
                <a:spcPts val="302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5" dirty="0">
                <a:latin typeface="Calibri"/>
                <a:cs typeface="Calibri"/>
              </a:rPr>
              <a:t>On y </a:t>
            </a:r>
            <a:r>
              <a:rPr sz="2000" spc="-20" dirty="0">
                <a:latin typeface="Calibri"/>
                <a:cs typeface="Calibri"/>
              </a:rPr>
              <a:t>retrouve </a:t>
            </a:r>
            <a:r>
              <a:rPr sz="2000" spc="-5" dirty="0">
                <a:latin typeface="Calibri"/>
                <a:cs typeface="Calibri"/>
              </a:rPr>
              <a:t>les Bamoun, les </a:t>
            </a:r>
            <a:r>
              <a:rPr sz="2000" spc="-20" dirty="0">
                <a:latin typeface="Calibri"/>
                <a:cs typeface="Calibri"/>
              </a:rPr>
              <a:t>Peuls,  </a:t>
            </a:r>
            <a:r>
              <a:rPr sz="2000" spc="-5" dirty="0">
                <a:latin typeface="Calibri"/>
                <a:cs typeface="Calibri"/>
              </a:rPr>
              <a:t>les </a:t>
            </a:r>
            <a:r>
              <a:rPr sz="2000" spc="-15" dirty="0">
                <a:latin typeface="Calibri"/>
                <a:cs typeface="Calibri"/>
              </a:rPr>
              <a:t>Bamiléké, Sawa, </a:t>
            </a:r>
            <a:r>
              <a:rPr sz="2000" spc="-5" dirty="0" err="1">
                <a:latin typeface="Calibri"/>
                <a:cs typeface="Calibri"/>
              </a:rPr>
              <a:t>Bassa</a:t>
            </a:r>
            <a:r>
              <a:rPr lang="en-CA" sz="2000" spc="30" dirty="0">
                <a:latin typeface="Calibri"/>
                <a:cs typeface="Calibri"/>
              </a:rPr>
              <a:t>, Betis, </a:t>
            </a:r>
            <a:r>
              <a:rPr lang="en-CA" sz="2000" spc="30" dirty="0" err="1">
                <a:latin typeface="Calibri"/>
                <a:cs typeface="Calibri"/>
              </a:rPr>
              <a:t>Bulus</a:t>
            </a:r>
            <a:r>
              <a:rPr lang="en-CA" sz="2000" spc="3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…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2C8810-5362-5435-4856-67770A721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12419003" cy="503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386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Gabriola</vt:lpstr>
      <vt:lpstr>Times New Roman</vt:lpstr>
      <vt:lpstr>Office Theme</vt:lpstr>
      <vt:lpstr>Cameroon Le Mboa – Le 237 – Le Continent</vt:lpstr>
      <vt:lpstr>« L’Afrique en  Miniature »</vt:lpstr>
      <vt:lpstr>Présentation</vt:lpstr>
      <vt:lpstr>Origine du nom « Cameroun »</vt:lpstr>
      <vt:lpstr>COUNTRY QUICK FACTS</vt:lpstr>
      <vt:lpstr>CURRENT EVENTS OR KEY ISSUES</vt:lpstr>
      <vt:lpstr>ECONOMICS</vt:lpstr>
      <vt:lpstr>PowerPoint Presentation</vt:lpstr>
      <vt:lpstr>Culture</vt:lpstr>
      <vt:lpstr>Quelques mets de chez Nous</vt:lpstr>
      <vt:lpstr>Quelques lieux …</vt:lpstr>
      <vt:lpstr>Les Camerounais du monde</vt:lpstr>
      <vt:lpstr>Quelques lieux …</vt:lpstr>
      <vt:lpstr>Les Camerounais d’Edmonton :</vt:lpstr>
      <vt:lpstr>Nos programmes: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Cameroon</dc:title>
  <cp:lastModifiedBy>rudy president</cp:lastModifiedBy>
  <cp:revision>7</cp:revision>
  <dcterms:created xsi:type="dcterms:W3CDTF">2023-06-24T16:11:59Z</dcterms:created>
  <dcterms:modified xsi:type="dcterms:W3CDTF">2023-06-24T18:03:31Z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2015-09-25T00:00:00Z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2023-06-24T00:00:00Z</vt:filetime>
  </property>
</Properties>
</file>